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08" r:id="rId2"/>
    <p:sldId id="309" r:id="rId3"/>
    <p:sldId id="312" r:id="rId4"/>
    <p:sldId id="310" r:id="rId5"/>
    <p:sldId id="311" r:id="rId6"/>
    <p:sldId id="326" r:id="rId7"/>
    <p:sldId id="325" r:id="rId8"/>
    <p:sldId id="322" r:id="rId9"/>
    <p:sldId id="313" r:id="rId10"/>
    <p:sldId id="314" r:id="rId11"/>
    <p:sldId id="320" r:id="rId12"/>
    <p:sldId id="315" r:id="rId13"/>
    <p:sldId id="317" r:id="rId14"/>
    <p:sldId id="316" r:id="rId15"/>
    <p:sldId id="318" r:id="rId16"/>
    <p:sldId id="319" r:id="rId17"/>
    <p:sldId id="324" r:id="rId18"/>
    <p:sldId id="323" r:id="rId19"/>
  </p:sldIdLst>
  <p:sldSz cx="9144000" cy="6858000" type="screen4x3"/>
  <p:notesSz cx="6858000" cy="931386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7" d="100"/>
          <a:sy n="97" d="100"/>
        </p:scale>
        <p:origin x="2004" y="3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28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an Hollekim" userId="93432f166259ed91" providerId="LiveId" clId="{C4C2F108-643F-47A0-B9CF-1C282698BB73}"/>
    <pc:docChg chg="undo custSel modSld">
      <pc:chgData name="Joan Hollekim" userId="93432f166259ed91" providerId="LiveId" clId="{C4C2F108-643F-47A0-B9CF-1C282698BB73}" dt="2025-12-02T20:39:23.998" v="61" actId="20577"/>
      <pc:docMkLst>
        <pc:docMk/>
      </pc:docMkLst>
      <pc:sldChg chg="modSp mod">
        <pc:chgData name="Joan Hollekim" userId="93432f166259ed91" providerId="LiveId" clId="{C4C2F108-643F-47A0-B9CF-1C282698BB73}" dt="2025-12-02T20:28:24.163" v="48" actId="20577"/>
        <pc:sldMkLst>
          <pc:docMk/>
          <pc:sldMk cId="164722618" sldId="310"/>
        </pc:sldMkLst>
        <pc:spChg chg="mod">
          <ac:chgData name="Joan Hollekim" userId="93432f166259ed91" providerId="LiveId" clId="{C4C2F108-643F-47A0-B9CF-1C282698BB73}" dt="2025-12-02T20:28:24.163" v="48" actId="20577"/>
          <ac:spMkLst>
            <pc:docMk/>
            <pc:sldMk cId="164722618" sldId="310"/>
            <ac:spMk id="3" creationId="{FC35DEFF-88CA-C905-F609-FD852B7F0AC2}"/>
          </ac:spMkLst>
        </pc:spChg>
      </pc:sldChg>
      <pc:sldChg chg="modSp mod">
        <pc:chgData name="Joan Hollekim" userId="93432f166259ed91" providerId="LiveId" clId="{C4C2F108-643F-47A0-B9CF-1C282698BB73}" dt="2025-12-02T20:39:23.998" v="61" actId="20577"/>
        <pc:sldMkLst>
          <pc:docMk/>
          <pc:sldMk cId="4076980034" sldId="317"/>
        </pc:sldMkLst>
        <pc:spChg chg="mod">
          <ac:chgData name="Joan Hollekim" userId="93432f166259ed91" providerId="LiveId" clId="{C4C2F108-643F-47A0-B9CF-1C282698BB73}" dt="2025-12-02T20:39:23.998" v="61" actId="20577"/>
          <ac:spMkLst>
            <pc:docMk/>
            <pc:sldMk cId="4076980034" sldId="317"/>
            <ac:spMk id="2" creationId="{2DBAA78F-5C9C-267F-9408-C457F3E3378D}"/>
          </ac:spMkLst>
        </pc:spChg>
      </pc:sldChg>
      <pc:sldChg chg="modSp mod">
        <pc:chgData name="Joan Hollekim" userId="93432f166259ed91" providerId="LiveId" clId="{C4C2F108-643F-47A0-B9CF-1C282698BB73}" dt="2025-12-02T20:31:02.779" v="54" actId="20577"/>
        <pc:sldMkLst>
          <pc:docMk/>
          <pc:sldMk cId="4188855894" sldId="322"/>
        </pc:sldMkLst>
        <pc:spChg chg="mod">
          <ac:chgData name="Joan Hollekim" userId="93432f166259ed91" providerId="LiveId" clId="{C4C2F108-643F-47A0-B9CF-1C282698BB73}" dt="2025-12-02T20:31:02.779" v="54" actId="20577"/>
          <ac:spMkLst>
            <pc:docMk/>
            <pc:sldMk cId="4188855894" sldId="322"/>
            <ac:spMk id="4" creationId="{C3F50866-D9CC-5139-9176-947013C7DD4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592" cy="46585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842" y="0"/>
            <a:ext cx="2971592" cy="46585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F4301F-0917-42F2-BA3F-3120C7245AF2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698500"/>
            <a:ext cx="4654550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6114" y="4424806"/>
            <a:ext cx="5485773" cy="419107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6409"/>
            <a:ext cx="2971592" cy="4658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842" y="8846409"/>
            <a:ext cx="2971592" cy="4658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B30D93-A5D9-494A-A852-2E2141511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384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30D93-A5D9-494A-A852-2E214151119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9903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24375-05A3-4A0E-8B98-1FC894B1E3B6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B9987-25C7-4172-944E-729B62FC6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375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24375-05A3-4A0E-8B98-1FC894B1E3B6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B9987-25C7-4172-944E-729B62FC6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62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24375-05A3-4A0E-8B98-1FC894B1E3B6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B9987-25C7-4172-944E-729B62FC6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738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24375-05A3-4A0E-8B98-1FC894B1E3B6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B9987-25C7-4172-944E-729B62FC6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239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24375-05A3-4A0E-8B98-1FC894B1E3B6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B9987-25C7-4172-944E-729B62FC6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348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24375-05A3-4A0E-8B98-1FC894B1E3B6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B9987-25C7-4172-944E-729B62FC6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846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24375-05A3-4A0E-8B98-1FC894B1E3B6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B9987-25C7-4172-944E-729B62FC6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515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24375-05A3-4A0E-8B98-1FC894B1E3B6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B9987-25C7-4172-944E-729B62FC6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62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24375-05A3-4A0E-8B98-1FC894B1E3B6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B9987-25C7-4172-944E-729B62FC6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81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24375-05A3-4A0E-8B98-1FC894B1E3B6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B9987-25C7-4172-944E-729B62FC6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686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24375-05A3-4A0E-8B98-1FC894B1E3B6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1B9987-25C7-4172-944E-729B62FC6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832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24375-05A3-4A0E-8B98-1FC894B1E3B6}" type="datetimeFigureOut">
              <a:rPr lang="en-US" smtClean="0"/>
              <a:t>12/2/2025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B9987-25C7-4172-944E-729B62FC6C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074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25" r="6234" b="25988"/>
          <a:stretch/>
        </p:blipFill>
        <p:spPr bwMode="auto">
          <a:xfrm>
            <a:off x="0" y="0"/>
            <a:ext cx="91440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859" y="3429000"/>
            <a:ext cx="2540281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39799" y="5105400"/>
            <a:ext cx="7264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MOUNTRAIL COUNTY </a:t>
            </a:r>
          </a:p>
          <a:p>
            <a:pPr algn="ctr"/>
            <a:r>
              <a:rPr lang="en-US" sz="3600" b="1" dirty="0"/>
              <a:t>CDL TRAINING PROGRAM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629108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12015-F7BC-07AC-BAE0-E44E6B051A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CDL TRAINING PROGRAM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8174E653-6665-AB5A-B0DB-90748CEFEB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32878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31447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1E8C8-F0F3-0DB8-A380-CEB0AC88A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751" y="5948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b="1" dirty="0"/>
              <a:t>CDL TRAINING MATERIAL </a:t>
            </a:r>
            <a:br>
              <a:rPr lang="en-US" sz="3600" dirty="0"/>
            </a:br>
            <a:r>
              <a:rPr lang="en-US" sz="3100" dirty="0"/>
              <a:t>J.J. Keller &amp; Associates, Inc.</a:t>
            </a:r>
            <a:br>
              <a:rPr lang="en-US" dirty="0"/>
            </a:br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EE4F997-1624-6B7E-BB29-F7908B900E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2538" y="1737837"/>
            <a:ext cx="4040188" cy="63976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POWER POINT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4C0F067-8D43-A1F0-649F-5AE8A41FEE2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35356" r="13241"/>
          <a:stretch>
            <a:fillRect/>
          </a:stretch>
        </p:blipFill>
        <p:spPr>
          <a:xfrm>
            <a:off x="281202" y="2456688"/>
            <a:ext cx="4216186" cy="34079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B4955F2-5C07-5AC9-ED07-2C02A90A27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72000" y="1737837"/>
            <a:ext cx="4041775" cy="639762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QUIZ </a:t>
            </a:r>
          </a:p>
        </p:txBody>
      </p:sp>
      <p:pic>
        <p:nvPicPr>
          <p:cNvPr id="13" name="Content Placeholder 6">
            <a:extLst>
              <a:ext uri="{FF2B5EF4-FFF2-40B4-BE49-F238E27FC236}">
                <a16:creationId xmlns:a16="http://schemas.microsoft.com/office/drawing/2014/main" id="{6DE36A2D-D75A-E0DB-B32A-BD5E13A74E72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4645025" y="2454684"/>
            <a:ext cx="4041775" cy="339166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568052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04CB1683-B712-5998-54C8-A968D22D2D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17"/>
          <a:stretch>
            <a:fillRect/>
          </a:stretch>
        </p:blipFill>
        <p:spPr bwMode="auto">
          <a:xfrm>
            <a:off x="219456" y="2362199"/>
            <a:ext cx="3586163" cy="3790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2FFCAA-5FCE-15A9-FA25-D137F4DB60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4493937" y="1731688"/>
            <a:ext cx="3790951" cy="5051975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E044C36-7F05-963A-3F93-90D94A367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CDL TRAINING MATERIAL</a:t>
            </a:r>
          </a:p>
        </p:txBody>
      </p:sp>
    </p:spTree>
    <p:extLst>
      <p:ext uri="{BB962C8B-B14F-4D97-AF65-F5344CB8AC3E}">
        <p14:creationId xmlns:p14="http://schemas.microsoft.com/office/powerpoint/2010/main" val="26390314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AA78F-5C9C-267F-9408-C457F3E33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ON-SITE TRAINING </a:t>
            </a:r>
            <a:r>
              <a:rPr lang="en-US" b="1" dirty="0"/>
              <a:t>SETUP</a:t>
            </a:r>
          </a:p>
        </p:txBody>
      </p:sp>
      <p:pic>
        <p:nvPicPr>
          <p:cNvPr id="7170" name="345696B4-B974-4ED3-84D0-62A66CCE65DE" descr="c091e9ba-d181-4453-afcd-3544b1cd9dfe.JPG">
            <a:extLst>
              <a:ext uri="{FF2B5EF4-FFF2-40B4-BE49-F238E27FC236}">
                <a16:creationId xmlns:a16="http://schemas.microsoft.com/office/drawing/2014/main" id="{402E1EFF-24F2-7BFF-146B-93A24AACE2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" t="7431" b="24013"/>
          <a:stretch>
            <a:fillRect/>
          </a:stretch>
        </p:blipFill>
        <p:spPr bwMode="auto">
          <a:xfrm>
            <a:off x="304800" y="1600200"/>
            <a:ext cx="8686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69800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1B56B-A7DB-E6BB-2254-F39EF3AA3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-27432"/>
            <a:ext cx="8229600" cy="1143000"/>
          </a:xfrm>
        </p:spPr>
        <p:txBody>
          <a:bodyPr/>
          <a:lstStyle/>
          <a:p>
            <a:r>
              <a:rPr lang="en-US" b="1" dirty="0"/>
              <a:t>TRAINING ON THE JOB</a:t>
            </a:r>
          </a:p>
        </p:txBody>
      </p:sp>
      <p:pic>
        <p:nvPicPr>
          <p:cNvPr id="6146" name="22820379-1DB3-443C-86F4-076330C5AD70" descr="34bcbaf2-3dad-4b89-b62a-61291e7ec59a.JPG">
            <a:extLst>
              <a:ext uri="{FF2B5EF4-FFF2-40B4-BE49-F238E27FC236}">
                <a16:creationId xmlns:a16="http://schemas.microsoft.com/office/drawing/2014/main" id="{04B27E8E-A44E-404F-71ED-D01FFBA913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6" r="-403" b="12486"/>
          <a:stretch>
            <a:fillRect/>
          </a:stretch>
        </p:blipFill>
        <p:spPr bwMode="auto">
          <a:xfrm>
            <a:off x="1752600" y="1115568"/>
            <a:ext cx="56388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39748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E1477-B765-4823-FD72-FB2D2F0C5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PROS </a:t>
            </a:r>
            <a:r>
              <a:rPr lang="en-US" b="1" dirty="0"/>
              <a:t>OF AN IN-HOUSE CDL TRAINING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AEF7A-26F8-35AB-20BE-5E544E3960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525963"/>
          </a:xfrm>
        </p:spPr>
        <p:txBody>
          <a:bodyPr/>
          <a:lstStyle/>
          <a:p>
            <a:r>
              <a:rPr lang="en-US" dirty="0"/>
              <a:t>On-the-job training</a:t>
            </a:r>
          </a:p>
          <a:p>
            <a:r>
              <a:rPr lang="en-US" dirty="0"/>
              <a:t>No lost production time</a:t>
            </a:r>
          </a:p>
          <a:p>
            <a:r>
              <a:rPr lang="en-US" dirty="0"/>
              <a:t>No up-front cost to employees</a:t>
            </a:r>
          </a:p>
          <a:p>
            <a:r>
              <a:rPr lang="en-US" dirty="0"/>
              <a:t>Affordable payroll deduction</a:t>
            </a:r>
          </a:p>
          <a:p>
            <a:r>
              <a:rPr lang="en-US" dirty="0"/>
              <a:t>County-led training = Quality &amp; Consistency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C11548-CFC0-EE52-AF7C-251CE9E475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2057399"/>
            <a:ext cx="4038600" cy="4525963"/>
          </a:xfrm>
        </p:spPr>
        <p:txBody>
          <a:bodyPr/>
          <a:lstStyle/>
          <a:p>
            <a:r>
              <a:rPr lang="en-US" dirty="0"/>
              <a:t>Reimbursement in 3 years</a:t>
            </a:r>
          </a:p>
          <a:p>
            <a:r>
              <a:rPr lang="en-US" dirty="0"/>
              <a:t>Time to grow &amp; appreciate the job</a:t>
            </a:r>
          </a:p>
          <a:p>
            <a:r>
              <a:rPr lang="en-US" dirty="0"/>
              <a:t>High retention &amp; workforce stability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7828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940D4-4A7B-D445-9AA0-EF8CF662E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CONS </a:t>
            </a:r>
            <a:r>
              <a:rPr lang="en-US" b="1" dirty="0"/>
              <a:t>OF AN IN-HOUSE CDL TRAINING PROGRAM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9B1635-6E38-D96D-3451-0280B4741E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2133600"/>
            <a:ext cx="4038600" cy="3992563"/>
          </a:xfrm>
        </p:spPr>
        <p:txBody>
          <a:bodyPr/>
          <a:lstStyle/>
          <a:p>
            <a:r>
              <a:rPr lang="en-US" b="1" dirty="0"/>
              <a:t>Community Benefit — Even If They Leave</a:t>
            </a:r>
            <a:br>
              <a:rPr lang="en-US" dirty="0"/>
            </a:br>
            <a:r>
              <a:rPr lang="en-US" dirty="0"/>
              <a:t>Whether they remain here or move on to another county, city, or private employer, we still contribute trained, qualified CDL operators to serve North Dakota.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ECC9801C-5B3E-F7B2-3758-0884428C687F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7" b="9843"/>
          <a:stretch>
            <a:fillRect/>
          </a:stretch>
        </p:blipFill>
        <p:spPr bwMode="auto">
          <a:xfrm>
            <a:off x="457200" y="2601119"/>
            <a:ext cx="3962400" cy="2275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77593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4F3FD6C5-EC01-0B47-4311-F8CF6E10B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426782"/>
            <a:ext cx="6979127" cy="521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1DE4F67-8B89-27C6-F2E0-4C7EB292C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Pat Bertagnolli, Executive Director </a:t>
            </a:r>
            <a:br>
              <a:rPr lang="en-US" sz="3200" dirty="0"/>
            </a:br>
            <a:r>
              <a:rPr lang="en-US" sz="3200" dirty="0"/>
              <a:t> Job Service North Dakota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F4AD3F9-55F5-E81F-6DDB-2B287E7CB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902" y="1600200"/>
            <a:ext cx="2724522" cy="175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4396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8CD57E-50D6-CBEB-DB25-FA79C8989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066800"/>
            <a:ext cx="6089926" cy="457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0874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F3F929C-DF9D-6C6E-D0ED-F255BBAACDE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9600" y="609598"/>
            <a:ext cx="3316593" cy="5402738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9B50E0-DAE0-A475-6B07-14FA3B16CD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191000" y="609598"/>
            <a:ext cx="4800600" cy="49643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My name is </a:t>
            </a:r>
            <a:r>
              <a:rPr lang="en-US" sz="3200" b="1" dirty="0"/>
              <a:t>Jana Hennessy</a:t>
            </a:r>
            <a:r>
              <a:rPr lang="en-US" sz="3200" dirty="0"/>
              <a:t>, </a:t>
            </a:r>
          </a:p>
          <a:p>
            <a:pPr marL="0" indent="0">
              <a:buNone/>
            </a:pPr>
            <a:r>
              <a:rPr lang="en-US" sz="3200" dirty="0"/>
              <a:t>and I proudly serve the public of </a:t>
            </a:r>
            <a:r>
              <a:rPr lang="en-US" sz="3200" b="1" dirty="0"/>
              <a:t>Mountrail County</a:t>
            </a:r>
            <a:r>
              <a:rPr lang="en-US" sz="3200" dirty="0"/>
              <a:t> as the </a:t>
            </a:r>
            <a:r>
              <a:rPr lang="en-US" sz="3200" b="1" dirty="0"/>
              <a:t>County Engineer</a:t>
            </a:r>
            <a:r>
              <a:rPr lang="en-US" sz="3200" dirty="0"/>
              <a:t>, a role I’ve held since 2013.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sz="3000" dirty="0"/>
              <a:t>Janah@co.mountrail.nd.us  </a:t>
            </a:r>
          </a:p>
          <a:p>
            <a:pPr marL="0" indent="0">
              <a:buNone/>
            </a:pPr>
            <a:r>
              <a:rPr lang="en-US" sz="3000" dirty="0"/>
              <a:t> 701-629-5609</a:t>
            </a:r>
          </a:p>
        </p:txBody>
      </p:sp>
    </p:spTree>
    <p:extLst>
      <p:ext uri="{BB962C8B-B14F-4D97-AF65-F5344CB8AC3E}">
        <p14:creationId xmlns:p14="http://schemas.microsoft.com/office/powerpoint/2010/main" val="1364458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183F1-4631-D278-59F6-E382BAD92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MOUNTRAIL COUNTY CDL TRAINING PROGRAM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9240A85-3DF1-ACB2-8892-3D0B52449FA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FORMAN /  FMCSA CERTIFIED CDL TRAINER</a:t>
            </a:r>
          </a:p>
          <a:p>
            <a:pPr marL="0" indent="0">
              <a:buNone/>
            </a:pPr>
            <a:r>
              <a:rPr lang="en-US" b="1" dirty="0"/>
              <a:t>Nathan Story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NEW HIRE / CDL TRAINEE</a:t>
            </a:r>
          </a:p>
          <a:p>
            <a:pPr marL="0" indent="0">
              <a:buNone/>
            </a:pPr>
            <a:r>
              <a:rPr lang="en-US" b="1" dirty="0"/>
              <a:t>Wyatt Hanson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A9BC394-4FD1-1EFA-C866-D9F870C85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00200"/>
            <a:ext cx="3509963" cy="4679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2267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EEC06-6F07-E56C-2020-285BF11EA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FEDERAL CDL REQUIREMENT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5DEFF-88CA-C905-F609-FD852B7F0A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153400" cy="45259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In </a:t>
            </a:r>
            <a:r>
              <a:rPr lang="en-US" b="1" dirty="0"/>
              <a:t>December 2016</a:t>
            </a:r>
            <a:r>
              <a:rPr lang="en-US" dirty="0"/>
              <a:t>, the Federal Motor Carrier Safety Administration (FMCSA) issued a final rule establishing </a:t>
            </a:r>
            <a:r>
              <a:rPr lang="en-US" b="1" dirty="0"/>
              <a:t>national minimum training standards</a:t>
            </a:r>
            <a:r>
              <a:rPr lang="en-US" dirty="0"/>
              <a:t> for new (entry-level) truck and bus drivers.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These training requirements became mandatory on </a:t>
            </a:r>
            <a:r>
              <a:rPr lang="en-US" b="1" dirty="0"/>
              <a:t>February 7, 2022</a:t>
            </a:r>
            <a:r>
              <a:rPr lang="en-US" dirty="0"/>
              <a:t>.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Training must be done through providers on the FMCSA’s </a:t>
            </a:r>
            <a:r>
              <a:rPr lang="en-US" b="1" dirty="0"/>
              <a:t>Training Provider Registry (TPR)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4722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A419C49-2858-2C4F-D9B7-983F2C4400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223" y="76200"/>
            <a:ext cx="9022585" cy="6705600"/>
          </a:xfrm>
          <a:prstGeom prst="rect">
            <a:avLst/>
          </a:prstGeom>
        </p:spPr>
      </p:pic>
      <p:pic>
        <p:nvPicPr>
          <p:cNvPr id="11" name="Graphic 10" descr="Question Mark with solid fill">
            <a:extLst>
              <a:ext uri="{FF2B5EF4-FFF2-40B4-BE49-F238E27FC236}">
                <a16:creationId xmlns:a16="http://schemas.microsoft.com/office/drawing/2014/main" id="{94B2B75D-6C5A-3F4D-2670-7BE8C5AC30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6800" y="2547508"/>
            <a:ext cx="2551531" cy="255153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4621870-3057-9F5C-E38F-F6A92F2A8448}"/>
              </a:ext>
            </a:extLst>
          </p:cNvPr>
          <p:cNvSpPr txBox="1"/>
          <p:nvPr/>
        </p:nvSpPr>
        <p:spPr>
          <a:xfrm>
            <a:off x="659872" y="287095"/>
            <a:ext cx="795072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/>
              <a:t>Truck Driving School Program</a:t>
            </a:r>
            <a:endParaRPr lang="en-US" sz="3600" dirty="0"/>
          </a:p>
          <a:p>
            <a:r>
              <a:rPr lang="en-US" sz="3600" b="1" dirty="0"/>
              <a:t>Duration:</a:t>
            </a:r>
            <a:r>
              <a:rPr lang="en-US" sz="3600" dirty="0"/>
              <a:t> 3+ weeks</a:t>
            </a:r>
          </a:p>
          <a:p>
            <a:r>
              <a:rPr lang="en-US" sz="3600" b="1" dirty="0"/>
              <a:t>Cost:</a:t>
            </a:r>
            <a:r>
              <a:rPr lang="en-US" sz="3600" dirty="0"/>
              <a:t> $6,000 – $7,000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81D480E-5356-D106-6AE8-4445AA637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9087" y="712532"/>
            <a:ext cx="1904999" cy="184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BCD59C42-FDFF-3A95-65D4-392A75B768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0" t="8163" r="24490"/>
          <a:stretch>
            <a:fillRect/>
          </a:stretch>
        </p:blipFill>
        <p:spPr bwMode="auto">
          <a:xfrm>
            <a:off x="6949087" y="2547508"/>
            <a:ext cx="190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2470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8A1B36-B6AF-0874-9236-729EC7CB1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" y="-21336"/>
            <a:ext cx="5144838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89947E-18FE-C418-173E-A1120F382BD2}"/>
              </a:ext>
            </a:extLst>
          </p:cNvPr>
          <p:cNvSpPr txBox="1"/>
          <p:nvPr/>
        </p:nvSpPr>
        <p:spPr>
          <a:xfrm>
            <a:off x="5257800" y="304800"/>
            <a:ext cx="36547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WHY IS CDL IMPORTANT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D5840C-B08B-4028-B2D7-0399DA472F8F}"/>
              </a:ext>
            </a:extLst>
          </p:cNvPr>
          <p:cNvSpPr txBox="1"/>
          <p:nvPr/>
        </p:nvSpPr>
        <p:spPr>
          <a:xfrm>
            <a:off x="5416296" y="1371600"/>
            <a:ext cx="3651504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/>
              <a:t>Fully Capable Employees</a:t>
            </a:r>
          </a:p>
          <a:p>
            <a:r>
              <a:rPr lang="en-US" b="1" dirty="0"/>
              <a:t>      </a:t>
            </a:r>
            <a:r>
              <a:rPr lang="en-US" dirty="0"/>
              <a:t>Increases workforce flexibility –   </a:t>
            </a:r>
          </a:p>
          <a:p>
            <a:r>
              <a:rPr lang="en-US" dirty="0"/>
              <a:t>      any employee can step into </a:t>
            </a:r>
          </a:p>
          <a:p>
            <a:r>
              <a:rPr lang="en-US" dirty="0"/>
              <a:t>      driving roles when needed</a:t>
            </a:r>
          </a:p>
          <a:p>
            <a:r>
              <a:rPr lang="en-US" dirty="0"/>
              <a:t> </a:t>
            </a:r>
            <a:endParaRPr lang="en-US" sz="1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Independent Operations</a:t>
            </a:r>
          </a:p>
          <a:p>
            <a:r>
              <a:rPr lang="en-US" dirty="0"/>
              <a:t>      Graveling</a:t>
            </a:r>
          </a:p>
          <a:p>
            <a:r>
              <a:rPr lang="en-US" dirty="0"/>
              <a:t>      Dust control application</a:t>
            </a:r>
          </a:p>
          <a:p>
            <a:r>
              <a:rPr lang="en-US" dirty="0"/>
              <a:t>      Snow removal</a:t>
            </a:r>
          </a:p>
          <a:p>
            <a:r>
              <a:rPr lang="en-US" dirty="0"/>
              <a:t>      Hauling material or equipment</a:t>
            </a:r>
          </a:p>
          <a:p>
            <a:r>
              <a:rPr lang="en-US" dirty="0"/>
              <a:t>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Emergency Response</a:t>
            </a:r>
          </a:p>
          <a:p>
            <a:r>
              <a:rPr lang="en-US" dirty="0"/>
              <a:t>      During storm, floods, or accidents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Cost Efficiency</a:t>
            </a:r>
          </a:p>
        </p:txBody>
      </p:sp>
    </p:spTree>
    <p:extLst>
      <p:ext uri="{BB962C8B-B14F-4D97-AF65-F5344CB8AC3E}">
        <p14:creationId xmlns:p14="http://schemas.microsoft.com/office/powerpoint/2010/main" val="2940765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CAB0087C-11B2-114C-3DC6-5FF0BFD823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" t="13141" r="1755" b="23779"/>
          <a:stretch>
            <a:fillRect/>
          </a:stretch>
        </p:blipFill>
        <p:spPr bwMode="auto">
          <a:xfrm>
            <a:off x="1143000" y="3722950"/>
            <a:ext cx="6638544" cy="2896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5F6D1776-9B41-46AE-B70A-91A800470778" descr="IMG_1349.jpg">
            <a:extLst>
              <a:ext uri="{FF2B5EF4-FFF2-40B4-BE49-F238E27FC236}">
                <a16:creationId xmlns:a16="http://schemas.microsoft.com/office/drawing/2014/main" id="{0EAFE71B-AF17-09B3-5CF9-50798FFB15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30" r="2222"/>
          <a:stretch>
            <a:fillRect/>
          </a:stretch>
        </p:blipFill>
        <p:spPr bwMode="auto">
          <a:xfrm>
            <a:off x="5132832" y="216893"/>
            <a:ext cx="3283956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319AB424-89F9-47FB-BA4C-72AD89CCC27D-L0-001" descr="image1.jpeg">
            <a:extLst>
              <a:ext uri="{FF2B5EF4-FFF2-40B4-BE49-F238E27FC236}">
                <a16:creationId xmlns:a16="http://schemas.microsoft.com/office/drawing/2014/main" id="{F93F9D6B-8527-5CB7-0076-F165110E52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5" b="26899"/>
          <a:stretch>
            <a:fillRect/>
          </a:stretch>
        </p:blipFill>
        <p:spPr bwMode="auto">
          <a:xfrm>
            <a:off x="609600" y="216892"/>
            <a:ext cx="4072168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92438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A5B4C-B670-C0C2-4209-3AA602B17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OUR CDL TRAINING PROGRAM SETUP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57A166-61B1-695A-2B5C-A288460236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525963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2900" b="1" dirty="0"/>
              <a:t>1. Follow FMCSA Requirements</a:t>
            </a:r>
            <a:endParaRPr lang="en-US" sz="2900" dirty="0"/>
          </a:p>
          <a:p>
            <a:r>
              <a:rPr lang="en-US" sz="2900" dirty="0"/>
              <a:t>Use the federal FMCSA Entry-Level Driver Training (ELDT) standards as the foundation.</a:t>
            </a:r>
          </a:p>
          <a:p>
            <a:r>
              <a:rPr lang="en-US" sz="2900" dirty="0"/>
              <a:t>Ensure all curriculum elements meet federal standard.</a:t>
            </a:r>
          </a:p>
          <a:p>
            <a:pPr marL="0" indent="0">
              <a:buNone/>
            </a:pPr>
            <a:endParaRPr lang="en-US" sz="2900" dirty="0"/>
          </a:p>
          <a:p>
            <a:pPr marL="0" indent="0">
              <a:buNone/>
            </a:pPr>
            <a:r>
              <a:rPr lang="en-US" sz="2900" b="1" dirty="0"/>
              <a:t>2. Create FMCSA Training Provider Account</a:t>
            </a:r>
            <a:endParaRPr lang="en-US" sz="2900" dirty="0"/>
          </a:p>
          <a:p>
            <a:r>
              <a:rPr lang="en-US" sz="2900" dirty="0"/>
              <a:t>Register the County as a Training Provider in the FMCSA Training Provider Registry (TPR).</a:t>
            </a:r>
          </a:p>
          <a:p>
            <a:r>
              <a:rPr lang="en-US" sz="2900" dirty="0"/>
              <a:t>Set up administrator access for designated staff.</a:t>
            </a:r>
          </a:p>
          <a:p>
            <a:pPr marL="0" indent="0">
              <a:buNone/>
            </a:pPr>
            <a:endParaRPr lang="en-US" sz="2900" dirty="0"/>
          </a:p>
          <a:p>
            <a:pPr marL="0" indent="0">
              <a:buNone/>
            </a:pPr>
            <a:r>
              <a:rPr lang="en-US" sz="2900" b="1" dirty="0"/>
              <a:t>3. Self-Certify Trainers</a:t>
            </a:r>
            <a:endParaRPr lang="en-US" sz="2900" dirty="0"/>
          </a:p>
          <a:p>
            <a:r>
              <a:rPr lang="en-US" sz="2900" dirty="0"/>
              <a:t>Identify qualified in-house personnel.</a:t>
            </a:r>
          </a:p>
          <a:p>
            <a:r>
              <a:rPr lang="en-US" sz="2900" dirty="0"/>
              <a:t>Self-certify them in the TPR system as skills or theory instructors.</a:t>
            </a:r>
          </a:p>
          <a:p>
            <a:r>
              <a:rPr lang="en-US" sz="2900" dirty="0"/>
              <a:t>Maintain proof of qualifications.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F50866-D9CC-5139-9176-947013C7DD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39056" y="1828800"/>
            <a:ext cx="4038600" cy="4525963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2900" b="1" dirty="0"/>
              <a:t>4. Complete Required Background Checks</a:t>
            </a:r>
            <a:endParaRPr lang="en-US" sz="2900" dirty="0"/>
          </a:p>
          <a:p>
            <a:r>
              <a:rPr lang="en-US" sz="2900" dirty="0"/>
              <a:t>Conduct and document background checks for each trainer.</a:t>
            </a:r>
          </a:p>
          <a:p>
            <a:r>
              <a:rPr lang="en-US" sz="2900" dirty="0"/>
              <a:t>Retain verification for compliance audits.</a:t>
            </a:r>
          </a:p>
          <a:p>
            <a:pPr marL="0" indent="0">
              <a:buNone/>
            </a:pPr>
            <a:endParaRPr lang="en-US" sz="2900" dirty="0"/>
          </a:p>
          <a:p>
            <a:pPr marL="0" indent="0">
              <a:buNone/>
            </a:pPr>
            <a:r>
              <a:rPr lang="en-US" sz="2900" b="1" dirty="0"/>
              <a:t>5. Document All Training Activities</a:t>
            </a:r>
            <a:endParaRPr lang="en-US" sz="2900" dirty="0"/>
          </a:p>
          <a:p>
            <a:r>
              <a:rPr lang="en-US" sz="2900" dirty="0"/>
              <a:t>Keep records of curriculum, attendance, range/road skill evaluations, and test results.</a:t>
            </a:r>
          </a:p>
          <a:p>
            <a:r>
              <a:rPr lang="en-US" sz="2900" dirty="0"/>
              <a:t>Maintain files in accordance with FMCSA standards.</a:t>
            </a:r>
          </a:p>
          <a:p>
            <a:pPr marL="0" indent="0">
              <a:buNone/>
            </a:pPr>
            <a:endParaRPr lang="en-US" sz="2900" dirty="0"/>
          </a:p>
          <a:p>
            <a:pPr marL="0" indent="0">
              <a:buNone/>
            </a:pPr>
            <a:r>
              <a:rPr lang="en-US" sz="2900" b="1" dirty="0"/>
              <a:t>6. Submit Completion Data to FMCSA</a:t>
            </a:r>
            <a:endParaRPr lang="en-US" sz="2900" dirty="0"/>
          </a:p>
          <a:p>
            <a:r>
              <a:rPr lang="en-US" sz="2900" dirty="0"/>
              <a:t>Electronically submit student completion information to the TPR.</a:t>
            </a:r>
          </a:p>
          <a:p>
            <a:r>
              <a:rPr lang="en-US" sz="2900" dirty="0"/>
              <a:t>Ensure data is timely and accurate to allow CDL testing.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88558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93234-3EFF-05C4-8EAB-6521A1334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/>
              <a:t>EMPLOYEE ASSISTANCE LOAN AGREEMENT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6904815-88C2-4E4B-1E94-FAA28B5CD4A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08086" y="1653933"/>
            <a:ext cx="4087714" cy="447223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BE0CCA-9C74-42C0-20A9-87C50C2695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2057400"/>
            <a:ext cx="4038600" cy="40687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Program Cost = $5,000</a:t>
            </a:r>
          </a:p>
          <a:p>
            <a:pPr marL="0" indent="0">
              <a:buNone/>
            </a:pPr>
            <a:r>
              <a:rPr lang="en-US" sz="2400" dirty="0"/>
              <a:t>($139/month payroll deduction over 36 months)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 3 years, the employee will receive $5,000 back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1381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5AB9557D2D3794092DC530037E5F35F" ma:contentTypeVersion="16" ma:contentTypeDescription="Create a new document." ma:contentTypeScope="" ma:versionID="c22c6b330b028a57703887b9da0ddb1d">
  <xsd:schema xmlns:xsd="http://www.w3.org/2001/XMLSchema" xmlns:xs="http://www.w3.org/2001/XMLSchema" xmlns:p="http://schemas.microsoft.com/office/2006/metadata/properties" xmlns:ns1="http://schemas.microsoft.com/sharepoint/v3" xmlns:ns2="937aa978-baf1-4b84-96d6-3f76a27db00b" xmlns:ns3="6530e70b-6957-4f71-843f-7e6c6e456811" targetNamespace="http://schemas.microsoft.com/office/2006/metadata/properties" ma:root="true" ma:fieldsID="849f13979f9292013f24499a2b73f81f" ns1:_="" ns2:_="" ns3:_="">
    <xsd:import namespace="http://schemas.microsoft.com/sharepoint/v3"/>
    <xsd:import namespace="937aa978-baf1-4b84-96d6-3f76a27db00b"/>
    <xsd:import namespace="6530e70b-6957-4f71-843f-7e6c6e4568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1:_ip_UnifiedCompliancePolicyProperties" minOccurs="0"/>
                <xsd:element ref="ns1:_ip_UnifiedCompliancePolicyUIAc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7aa978-baf1-4b84-96d6-3f76a27db00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f7f98150-7d40-44e1-893e-dd2ed4a5874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30e70b-6957-4f71-843f-7e6c6e456811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063f8999-d798-431d-91a7-44561efab2af}" ma:internalName="TaxCatchAll" ma:showField="CatchAllData" ma:web="6530e70b-6957-4f71-843f-7e6c6e45681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TaxCatchAll xmlns="6530e70b-6957-4f71-843f-7e6c6e456811" xsi:nil="true"/>
    <_ip_UnifiedCompliancePolicyProperties xmlns="http://schemas.microsoft.com/sharepoint/v3" xsi:nil="true"/>
    <lcf76f155ced4ddcb4097134ff3c332f xmlns="937aa978-baf1-4b84-96d6-3f76a27db00b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975D851-1EAA-4F3A-B77A-1D9DD2D4F406}"/>
</file>

<file path=customXml/itemProps2.xml><?xml version="1.0" encoding="utf-8"?>
<ds:datastoreItem xmlns:ds="http://schemas.openxmlformats.org/officeDocument/2006/customXml" ds:itemID="{57D83DEC-5D02-4F93-87C4-49419362DBF5}"/>
</file>

<file path=customXml/itemProps3.xml><?xml version="1.0" encoding="utf-8"?>
<ds:datastoreItem xmlns:ds="http://schemas.openxmlformats.org/officeDocument/2006/customXml" ds:itemID="{8A428BA8-98F5-46EF-9F9F-EC0337573E75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23498</TotalTime>
  <Words>525</Words>
  <Application>Microsoft Office PowerPoint</Application>
  <PresentationFormat>On-screen Show (4:3)</PresentationFormat>
  <Paragraphs>87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Arial</vt:lpstr>
      <vt:lpstr>Calibri</vt:lpstr>
      <vt:lpstr>Office Theme</vt:lpstr>
      <vt:lpstr>PowerPoint Presentation</vt:lpstr>
      <vt:lpstr>PowerPoint Presentation</vt:lpstr>
      <vt:lpstr>MOUNTRAIL COUNTY CDL TRAINING PROGRAM</vt:lpstr>
      <vt:lpstr>FEDERAL CDL REQUIREMENT CHANGES</vt:lpstr>
      <vt:lpstr>PowerPoint Presentation</vt:lpstr>
      <vt:lpstr>PowerPoint Presentation</vt:lpstr>
      <vt:lpstr>PowerPoint Presentation</vt:lpstr>
      <vt:lpstr>OUR CDL TRAINING PROGRAM SETUP</vt:lpstr>
      <vt:lpstr>EMPLOYEE ASSISTANCE LOAN AGREEMENT </vt:lpstr>
      <vt:lpstr>CDL TRAINING PROGRAM</vt:lpstr>
      <vt:lpstr>CDL TRAINING MATERIAL  J.J. Keller &amp; Associates, Inc. </vt:lpstr>
      <vt:lpstr>CDL TRAINING MATERIAL</vt:lpstr>
      <vt:lpstr>ON-SITE TRAINING SETUP</vt:lpstr>
      <vt:lpstr>TRAINING ON THE JOB</vt:lpstr>
      <vt:lpstr>PROS OF AN IN-HOUSE CDL TRAINING PROGRAM</vt:lpstr>
      <vt:lpstr>CONS OF AN IN-HOUSE CDL TRAINING PROGRAM</vt:lpstr>
      <vt:lpstr>Pat Bertagnolli, Executive Director   Job Service North Dakota 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Mountrail County Road</dc:title>
  <dc:creator>Jana Heberlie</dc:creator>
  <cp:lastModifiedBy>Joan Hollekim</cp:lastModifiedBy>
  <cp:revision>298</cp:revision>
  <cp:lastPrinted>2021-11-02T19:34:27Z</cp:lastPrinted>
  <dcterms:created xsi:type="dcterms:W3CDTF">2014-01-28T21:59:08Z</dcterms:created>
  <dcterms:modified xsi:type="dcterms:W3CDTF">2025-12-02T20:39:29Z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0x010100C5AB9557D2D3794092DC530037E5F35F</vt:lpwstr>
  </property>
</Properties>
</file>