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2" r:id="rId4"/>
  </p:sldMasterIdLst>
  <p:notesMasterIdLst>
    <p:notesMasterId r:id="rId19"/>
  </p:notesMasterIdLst>
  <p:sldIdLst>
    <p:sldId id="256" r:id="rId5"/>
    <p:sldId id="330" r:id="rId6"/>
    <p:sldId id="331" r:id="rId7"/>
    <p:sldId id="262" r:id="rId8"/>
    <p:sldId id="258" r:id="rId9"/>
    <p:sldId id="339" r:id="rId10"/>
    <p:sldId id="336" r:id="rId11"/>
    <p:sldId id="332" r:id="rId12"/>
    <p:sldId id="335" r:id="rId13"/>
    <p:sldId id="337" r:id="rId14"/>
    <p:sldId id="338" r:id="rId15"/>
    <p:sldId id="333" r:id="rId16"/>
    <p:sldId id="334" r:id="rId17"/>
    <p:sldId id="308" r:id="rId1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vihovec" initials="LS" lastIdx="1" clrIdx="0">
    <p:extLst>
      <p:ext uri="{19B8F6BF-5375-455C-9EA6-DF929625EA0E}">
        <p15:presenceInfo xmlns:p15="http://schemas.microsoft.com/office/powerpoint/2012/main" userId="S::linda.svihovec@ndaco.org::c14a5280-b0b3-4fc6-8653-0a2c65f5cd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8EBCD-C248-4BD8-AEE0-25BC4FEC4E2C}" v="21" dt="2025-12-05T21:59:35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77724" autoAdjust="0"/>
  </p:normalViewPr>
  <p:slideViewPr>
    <p:cSldViewPr snapToGrid="0">
      <p:cViewPr varScale="1">
        <p:scale>
          <a:sx n="78" d="100"/>
          <a:sy n="78" d="100"/>
        </p:scale>
        <p:origin x="1866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Svihovec" userId="c14a5280-b0b3-4fc6-8653-0a2c65f5cd40" providerId="ADAL" clId="{E2E9D9FB-7F55-482E-B86C-59D95EF51777}"/>
    <pc:docChg chg="undo custSel addSld delSld modSld sldOrd">
      <pc:chgData name="Linda Svihovec" userId="c14a5280-b0b3-4fc6-8653-0a2c65f5cd40" providerId="ADAL" clId="{E2E9D9FB-7F55-482E-B86C-59D95EF51777}" dt="2025-12-05T22:09:51.155" v="2145" actId="20577"/>
      <pc:docMkLst>
        <pc:docMk/>
      </pc:docMkLst>
      <pc:sldChg chg="addSp delSp modSp mod">
        <pc:chgData name="Linda Svihovec" userId="c14a5280-b0b3-4fc6-8653-0a2c65f5cd40" providerId="ADAL" clId="{E2E9D9FB-7F55-482E-B86C-59D95EF51777}" dt="2025-12-05T17:30:11.211" v="223" actId="1076"/>
        <pc:sldMkLst>
          <pc:docMk/>
          <pc:sldMk cId="2027428819" sldId="256"/>
        </pc:sldMkLst>
        <pc:spChg chg="mod">
          <ac:chgData name="Linda Svihovec" userId="c14a5280-b0b3-4fc6-8653-0a2c65f5cd40" providerId="ADAL" clId="{E2E9D9FB-7F55-482E-B86C-59D95EF51777}" dt="2025-12-05T17:30:11.211" v="223" actId="1076"/>
          <ac:spMkLst>
            <pc:docMk/>
            <pc:sldMk cId="2027428819" sldId="256"/>
            <ac:spMk id="5" creationId="{0F12C438-87FE-B305-839F-BF54F3EF813A}"/>
          </ac:spMkLst>
        </pc:spChg>
        <pc:spChg chg="del mod">
          <ac:chgData name="Linda Svihovec" userId="c14a5280-b0b3-4fc6-8653-0a2c65f5cd40" providerId="ADAL" clId="{E2E9D9FB-7F55-482E-B86C-59D95EF51777}" dt="2025-12-05T17:21:02.411" v="100" actId="478"/>
          <ac:spMkLst>
            <pc:docMk/>
            <pc:sldMk cId="2027428819" sldId="256"/>
            <ac:spMk id="7" creationId="{A9C547BD-AD10-87CD-E9AA-B2E96200E401}"/>
          </ac:spMkLst>
        </pc:spChg>
        <pc:spChg chg="mod">
          <ac:chgData name="Linda Svihovec" userId="c14a5280-b0b3-4fc6-8653-0a2c65f5cd40" providerId="ADAL" clId="{E2E9D9FB-7F55-482E-B86C-59D95EF51777}" dt="2025-12-05T17:21:25.851" v="104" actId="1076"/>
          <ac:spMkLst>
            <pc:docMk/>
            <pc:sldMk cId="2027428819" sldId="256"/>
            <ac:spMk id="8" creationId="{055C5520-55B7-41B9-CCAF-1A4FB6FD89FD}"/>
          </ac:spMkLst>
        </pc:spChg>
        <pc:picChg chg="del">
          <ac:chgData name="Linda Svihovec" userId="c14a5280-b0b3-4fc6-8653-0a2c65f5cd40" providerId="ADAL" clId="{E2E9D9FB-7F55-482E-B86C-59D95EF51777}" dt="2025-12-05T17:16:08.044" v="0" actId="478"/>
          <ac:picMkLst>
            <pc:docMk/>
            <pc:sldMk cId="2027428819" sldId="256"/>
            <ac:picMk id="6" creationId="{3FBFCC34-4A0D-4100-83A3-53FC85C89BED}"/>
          </ac:picMkLst>
        </pc:picChg>
        <pc:picChg chg="add del mod">
          <ac:chgData name="Linda Svihovec" userId="c14a5280-b0b3-4fc6-8653-0a2c65f5cd40" providerId="ADAL" clId="{E2E9D9FB-7F55-482E-B86C-59D95EF51777}" dt="2025-12-05T17:16:42.889" v="6" actId="478"/>
          <ac:picMkLst>
            <pc:docMk/>
            <pc:sldMk cId="2027428819" sldId="256"/>
            <ac:picMk id="9" creationId="{E864F032-8E59-7CAA-9D3C-32BA5A86B1EE}"/>
          </ac:picMkLst>
        </pc:picChg>
        <pc:picChg chg="add mod">
          <ac:chgData name="Linda Svihovec" userId="c14a5280-b0b3-4fc6-8653-0a2c65f5cd40" providerId="ADAL" clId="{E2E9D9FB-7F55-482E-B86C-59D95EF51777}" dt="2025-12-05T17:21:19.577" v="103" actId="1076"/>
          <ac:picMkLst>
            <pc:docMk/>
            <pc:sldMk cId="2027428819" sldId="256"/>
            <ac:picMk id="11" creationId="{380622E2-BF06-232B-002F-5FAA2BD32EF5}"/>
          </ac:picMkLst>
        </pc:picChg>
      </pc:sldChg>
      <pc:sldChg chg="modSp mod">
        <pc:chgData name="Linda Svihovec" userId="c14a5280-b0b3-4fc6-8653-0a2c65f5cd40" providerId="ADAL" clId="{E2E9D9FB-7F55-482E-B86C-59D95EF51777}" dt="2025-12-05T21:42:24.819" v="1384" actId="1076"/>
        <pc:sldMkLst>
          <pc:docMk/>
          <pc:sldMk cId="0" sldId="258"/>
        </pc:sldMkLst>
        <pc:spChg chg="mod">
          <ac:chgData name="Linda Svihovec" userId="c14a5280-b0b3-4fc6-8653-0a2c65f5cd40" providerId="ADAL" clId="{E2E9D9FB-7F55-482E-B86C-59D95EF51777}" dt="2025-12-05T21:42:24.819" v="1384" actId="1076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3689184686" sldId="260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3504723805" sldId="261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270525804" sldId="263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2066241631" sldId="267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2227248114" sldId="268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3286168817" sldId="270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3519412638" sldId="271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3294841378" sldId="272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254393700" sldId="273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509663511" sldId="275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1498146194" sldId="276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4222200288" sldId="320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4054393353" sldId="321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3224850929" sldId="323"/>
        </pc:sldMkLst>
      </pc:sldChg>
      <pc:sldChg chg="del">
        <pc:chgData name="Linda Svihovec" userId="c14a5280-b0b3-4fc6-8653-0a2c65f5cd40" providerId="ADAL" clId="{E2E9D9FB-7F55-482E-B86C-59D95EF51777}" dt="2025-12-05T17:29:42.854" v="222" actId="2696"/>
        <pc:sldMkLst>
          <pc:docMk/>
          <pc:sldMk cId="2371488849" sldId="324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2081796288" sldId="325"/>
        </pc:sldMkLst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585193391" sldId="326"/>
        </pc:sldMkLst>
      </pc:sldChg>
      <pc:sldChg chg="addSp delSp modSp del mod ord">
        <pc:chgData name="Linda Svihovec" userId="c14a5280-b0b3-4fc6-8653-0a2c65f5cd40" providerId="ADAL" clId="{E2E9D9FB-7F55-482E-B86C-59D95EF51777}" dt="2025-12-05T21:58:44.550" v="1926" actId="2696"/>
        <pc:sldMkLst>
          <pc:docMk/>
          <pc:sldMk cId="3396780623" sldId="327"/>
        </pc:sldMkLst>
        <pc:spChg chg="add del mod">
          <ac:chgData name="Linda Svihovec" userId="c14a5280-b0b3-4fc6-8653-0a2c65f5cd40" providerId="ADAL" clId="{E2E9D9FB-7F55-482E-B86C-59D95EF51777}" dt="2025-12-05T17:25:04.144" v="137"/>
          <ac:spMkLst>
            <pc:docMk/>
            <pc:sldMk cId="3396780623" sldId="327"/>
            <ac:spMk id="3" creationId="{E34D8884-5F7F-E885-99BB-0E7503EFCD94}"/>
          </ac:spMkLst>
        </pc:spChg>
        <pc:spChg chg="add mod">
          <ac:chgData name="Linda Svihovec" userId="c14a5280-b0b3-4fc6-8653-0a2c65f5cd40" providerId="ADAL" clId="{E2E9D9FB-7F55-482E-B86C-59D95EF51777}" dt="2025-12-05T21:39:50.280" v="1357" actId="20577"/>
          <ac:spMkLst>
            <pc:docMk/>
            <pc:sldMk cId="3396780623" sldId="327"/>
            <ac:spMk id="6" creationId="{AB410A27-7D95-8154-C058-2F3BB77FFB01}"/>
          </ac:spMkLst>
        </pc:spChg>
        <pc:spChg chg="mod">
          <ac:chgData name="Linda Svihovec" userId="c14a5280-b0b3-4fc6-8653-0a2c65f5cd40" providerId="ADAL" clId="{E2E9D9FB-7F55-482E-B86C-59D95EF51777}" dt="2025-12-05T21:38:46.151" v="1340" actId="14100"/>
          <ac:spMkLst>
            <pc:docMk/>
            <pc:sldMk cId="3396780623" sldId="327"/>
            <ac:spMk id="9" creationId="{E9D81AC5-DCF8-5AD5-FCF2-1948BAE6A639}"/>
          </ac:spMkLst>
        </pc:spChg>
        <pc:picChg chg="add del mod">
          <ac:chgData name="Linda Svihovec" userId="c14a5280-b0b3-4fc6-8653-0a2c65f5cd40" providerId="ADAL" clId="{E2E9D9FB-7F55-482E-B86C-59D95EF51777}" dt="2025-12-05T20:37:56.398" v="254" actId="478"/>
          <ac:picMkLst>
            <pc:docMk/>
            <pc:sldMk cId="3396780623" sldId="327"/>
            <ac:picMk id="4" creationId="{3A2BDEC8-71BB-49AC-9846-E41DC54481FE}"/>
          </ac:picMkLst>
        </pc:picChg>
        <pc:picChg chg="del">
          <ac:chgData name="Linda Svihovec" userId="c14a5280-b0b3-4fc6-8653-0a2c65f5cd40" providerId="ADAL" clId="{E2E9D9FB-7F55-482E-B86C-59D95EF51777}" dt="2025-12-05T17:25:01.075" v="136" actId="478"/>
          <ac:picMkLst>
            <pc:docMk/>
            <pc:sldMk cId="3396780623" sldId="327"/>
            <ac:picMk id="8" creationId="{BE7DBD3B-F3F1-FB58-D537-415B147943F3}"/>
          </ac:picMkLst>
        </pc:picChg>
      </pc:sldChg>
      <pc:sldChg chg="del">
        <pc:chgData name="Linda Svihovec" userId="c14a5280-b0b3-4fc6-8653-0a2c65f5cd40" providerId="ADAL" clId="{E2E9D9FB-7F55-482E-B86C-59D95EF51777}" dt="2025-12-05T17:19:20.088" v="12" actId="47"/>
        <pc:sldMkLst>
          <pc:docMk/>
          <pc:sldMk cId="321476836" sldId="329"/>
        </pc:sldMkLst>
      </pc:sldChg>
      <pc:sldChg chg="modSp mod">
        <pc:chgData name="Linda Svihovec" userId="c14a5280-b0b3-4fc6-8653-0a2c65f5cd40" providerId="ADAL" clId="{E2E9D9FB-7F55-482E-B86C-59D95EF51777}" dt="2025-12-05T22:03:32.496" v="1928" actId="14100"/>
        <pc:sldMkLst>
          <pc:docMk/>
          <pc:sldMk cId="3591257982" sldId="331"/>
        </pc:sldMkLst>
        <pc:spChg chg="mod">
          <ac:chgData name="Linda Svihovec" userId="c14a5280-b0b3-4fc6-8653-0a2c65f5cd40" providerId="ADAL" clId="{E2E9D9FB-7F55-482E-B86C-59D95EF51777}" dt="2025-12-05T22:03:32.496" v="1928" actId="14100"/>
          <ac:spMkLst>
            <pc:docMk/>
            <pc:sldMk cId="3591257982" sldId="331"/>
            <ac:spMk id="3" creationId="{D61C6AA2-4549-7803-2E65-CD9647B88CF5}"/>
          </ac:spMkLst>
        </pc:spChg>
        <pc:spChg chg="mod">
          <ac:chgData name="Linda Svihovec" userId="c14a5280-b0b3-4fc6-8653-0a2c65f5cd40" providerId="ADAL" clId="{E2E9D9FB-7F55-482E-B86C-59D95EF51777}" dt="2025-12-05T17:20:14.075" v="98" actId="20577"/>
          <ac:spMkLst>
            <pc:docMk/>
            <pc:sldMk cId="3591257982" sldId="331"/>
            <ac:spMk id="4" creationId="{80F433B5-8A1D-9793-00A3-E3440EAB3CD1}"/>
          </ac:spMkLst>
        </pc:spChg>
      </pc:sldChg>
      <pc:sldChg chg="addSp delSp modSp mod modNotesTx">
        <pc:chgData name="Linda Svihovec" userId="c14a5280-b0b3-4fc6-8653-0a2c65f5cd40" providerId="ADAL" clId="{E2E9D9FB-7F55-482E-B86C-59D95EF51777}" dt="2025-12-05T21:47:15.324" v="1515" actId="6549"/>
        <pc:sldMkLst>
          <pc:docMk/>
          <pc:sldMk cId="1842578517" sldId="332"/>
        </pc:sldMkLst>
        <pc:spChg chg="add del mod">
          <ac:chgData name="Linda Svihovec" userId="c14a5280-b0b3-4fc6-8653-0a2c65f5cd40" providerId="ADAL" clId="{E2E9D9FB-7F55-482E-B86C-59D95EF51777}" dt="2025-12-05T21:46:17.625" v="1471" actId="478"/>
          <ac:spMkLst>
            <pc:docMk/>
            <pc:sldMk cId="1842578517" sldId="332"/>
            <ac:spMk id="4" creationId="{556BAF88-A4D2-C7BD-B5D8-B7A6501ADCF8}"/>
          </ac:spMkLst>
        </pc:spChg>
        <pc:picChg chg="del">
          <ac:chgData name="Linda Svihovec" userId="c14a5280-b0b3-4fc6-8653-0a2c65f5cd40" providerId="ADAL" clId="{E2E9D9FB-7F55-482E-B86C-59D95EF51777}" dt="2025-12-05T21:46:05.106" v="1468" actId="478"/>
          <ac:picMkLst>
            <pc:docMk/>
            <pc:sldMk cId="1842578517" sldId="332"/>
            <ac:picMk id="5" creationId="{C746D845-5162-76B3-8478-C4E2728699B3}"/>
          </ac:picMkLst>
        </pc:picChg>
        <pc:picChg chg="add del mod">
          <ac:chgData name="Linda Svihovec" userId="c14a5280-b0b3-4fc6-8653-0a2c65f5cd40" providerId="ADAL" clId="{E2E9D9FB-7F55-482E-B86C-59D95EF51777}" dt="2025-12-05T21:46:17.625" v="1471" actId="478"/>
          <ac:picMkLst>
            <pc:docMk/>
            <pc:sldMk cId="1842578517" sldId="332"/>
            <ac:picMk id="1026" creationId="{FE6C4CF5-83F0-9EAC-A714-5D8F1A522154}"/>
          </ac:picMkLst>
        </pc:picChg>
        <pc:picChg chg="add mod">
          <ac:chgData name="Linda Svihovec" userId="c14a5280-b0b3-4fc6-8653-0a2c65f5cd40" providerId="ADAL" clId="{E2E9D9FB-7F55-482E-B86C-59D95EF51777}" dt="2025-12-05T21:46:40.649" v="1475" actId="1076"/>
          <ac:picMkLst>
            <pc:docMk/>
            <pc:sldMk cId="1842578517" sldId="332"/>
            <ac:picMk id="1027" creationId="{18A230BB-D97C-3E44-402C-BE53345B8B17}"/>
          </ac:picMkLst>
        </pc:picChg>
      </pc:sldChg>
      <pc:sldChg chg="modNotesTx">
        <pc:chgData name="Linda Svihovec" userId="c14a5280-b0b3-4fc6-8653-0a2c65f5cd40" providerId="ADAL" clId="{E2E9D9FB-7F55-482E-B86C-59D95EF51777}" dt="2025-12-05T21:54:08.314" v="1900" actId="20577"/>
        <pc:sldMkLst>
          <pc:docMk/>
          <pc:sldMk cId="4192028325" sldId="333"/>
        </pc:sldMkLst>
      </pc:sldChg>
      <pc:sldChg chg="addSp delSp modSp mod modNotesTx">
        <pc:chgData name="Linda Svihovec" userId="c14a5280-b0b3-4fc6-8653-0a2c65f5cd40" providerId="ADAL" clId="{E2E9D9FB-7F55-482E-B86C-59D95EF51777}" dt="2025-12-05T22:09:51.155" v="2145" actId="20577"/>
        <pc:sldMkLst>
          <pc:docMk/>
          <pc:sldMk cId="0" sldId="334"/>
        </pc:sldMkLst>
        <pc:spChg chg="mod">
          <ac:chgData name="Linda Svihovec" userId="c14a5280-b0b3-4fc6-8653-0a2c65f5cd40" providerId="ADAL" clId="{E2E9D9FB-7F55-482E-B86C-59D95EF51777}" dt="2025-12-05T21:55:04.557" v="1910" actId="14100"/>
          <ac:spMkLst>
            <pc:docMk/>
            <pc:sldMk cId="0" sldId="334"/>
            <ac:spMk id="2" creationId="{00000000-0000-0000-0000-000000000000}"/>
          </ac:spMkLst>
        </pc:spChg>
        <pc:spChg chg="del mod">
          <ac:chgData name="Linda Svihovec" userId="c14a5280-b0b3-4fc6-8653-0a2c65f5cd40" providerId="ADAL" clId="{E2E9D9FB-7F55-482E-B86C-59D95EF51777}" dt="2025-12-05T21:54:36.787" v="1902" actId="478"/>
          <ac:spMkLst>
            <pc:docMk/>
            <pc:sldMk cId="0" sldId="334"/>
            <ac:spMk id="3" creationId="{00000000-0000-0000-0000-000000000000}"/>
          </ac:spMkLst>
        </pc:spChg>
        <pc:spChg chg="add mod">
          <ac:chgData name="Linda Svihovec" userId="c14a5280-b0b3-4fc6-8653-0a2c65f5cd40" providerId="ADAL" clId="{E2E9D9FB-7F55-482E-B86C-59D95EF51777}" dt="2025-12-05T22:09:51.155" v="2145" actId="20577"/>
          <ac:spMkLst>
            <pc:docMk/>
            <pc:sldMk cId="0" sldId="334"/>
            <ac:spMk id="5" creationId="{55EE4057-A3C1-3FBE-BBC8-51BD4F3EA5B6}"/>
          </ac:spMkLst>
        </pc:spChg>
      </pc:sldChg>
      <pc:sldChg chg="add ord modNotesTx">
        <pc:chgData name="Linda Svihovec" userId="c14a5280-b0b3-4fc6-8653-0a2c65f5cd40" providerId="ADAL" clId="{E2E9D9FB-7F55-482E-B86C-59D95EF51777}" dt="2025-12-05T21:50:50.321" v="1718" actId="20577"/>
        <pc:sldMkLst>
          <pc:docMk/>
          <pc:sldMk cId="44502635" sldId="335"/>
        </pc:sldMkLst>
      </pc:sldChg>
      <pc:sldChg chg="new del">
        <pc:chgData name="Linda Svihovec" userId="c14a5280-b0b3-4fc6-8653-0a2c65f5cd40" providerId="ADAL" clId="{E2E9D9FB-7F55-482E-B86C-59D95EF51777}" dt="2025-12-05T17:23:15.115" v="134" actId="2696"/>
        <pc:sldMkLst>
          <pc:docMk/>
          <pc:sldMk cId="2905679985" sldId="335"/>
        </pc:sldMkLst>
      </pc:sldChg>
      <pc:sldChg chg="addSp delSp modSp add mod modNotesTx">
        <pc:chgData name="Linda Svihovec" userId="c14a5280-b0b3-4fc6-8653-0a2c65f5cd40" providerId="ADAL" clId="{E2E9D9FB-7F55-482E-B86C-59D95EF51777}" dt="2025-12-05T21:45:47.581" v="1467" actId="20577"/>
        <pc:sldMkLst>
          <pc:docMk/>
          <pc:sldMk cId="3543665570" sldId="336"/>
        </pc:sldMkLst>
        <pc:spChg chg="add del mod">
          <ac:chgData name="Linda Svihovec" userId="c14a5280-b0b3-4fc6-8653-0a2c65f5cd40" providerId="ADAL" clId="{E2E9D9FB-7F55-482E-B86C-59D95EF51777}" dt="2025-12-05T17:26:01.500" v="144"/>
          <ac:spMkLst>
            <pc:docMk/>
            <pc:sldMk cId="3543665570" sldId="336"/>
            <ac:spMk id="3" creationId="{ECC80D1C-95CE-F0A6-5FB7-246E35AC455E}"/>
          </ac:spMkLst>
        </pc:spChg>
        <pc:picChg chg="del">
          <ac:chgData name="Linda Svihovec" userId="c14a5280-b0b3-4fc6-8653-0a2c65f5cd40" providerId="ADAL" clId="{E2E9D9FB-7F55-482E-B86C-59D95EF51777}" dt="2025-12-05T17:25:47.707" v="143" actId="478"/>
          <ac:picMkLst>
            <pc:docMk/>
            <pc:sldMk cId="3543665570" sldId="336"/>
            <ac:picMk id="4" creationId="{D055BE61-E155-9900-A612-373A1A706B09}"/>
          </ac:picMkLst>
        </pc:picChg>
        <pc:picChg chg="add mod">
          <ac:chgData name="Linda Svihovec" userId="c14a5280-b0b3-4fc6-8653-0a2c65f5cd40" providerId="ADAL" clId="{E2E9D9FB-7F55-482E-B86C-59D95EF51777}" dt="2025-12-05T17:26:15" v="148" actId="1076"/>
          <ac:picMkLst>
            <pc:docMk/>
            <pc:sldMk cId="3543665570" sldId="336"/>
            <ac:picMk id="5" creationId="{55F4B21B-D13C-48FD-BC30-660C5DAEEB8F}"/>
          </ac:picMkLst>
        </pc:picChg>
      </pc:sldChg>
      <pc:sldChg chg="addSp delSp modSp add mod modNotesTx">
        <pc:chgData name="Linda Svihovec" userId="c14a5280-b0b3-4fc6-8653-0a2c65f5cd40" providerId="ADAL" clId="{E2E9D9FB-7F55-482E-B86C-59D95EF51777}" dt="2025-12-05T22:09:27.441" v="2143" actId="20577"/>
        <pc:sldMkLst>
          <pc:docMk/>
          <pc:sldMk cId="2673641453" sldId="337"/>
        </pc:sldMkLst>
        <pc:spChg chg="add del mod">
          <ac:chgData name="Linda Svihovec" userId="c14a5280-b0b3-4fc6-8653-0a2c65f5cd40" providerId="ADAL" clId="{E2E9D9FB-7F55-482E-B86C-59D95EF51777}" dt="2025-12-05T17:27:35.194" v="153"/>
          <ac:spMkLst>
            <pc:docMk/>
            <pc:sldMk cId="2673641453" sldId="337"/>
            <ac:spMk id="3" creationId="{1DA79B74-94B8-EBC5-E54F-26A72F2E5442}"/>
          </ac:spMkLst>
        </pc:spChg>
        <pc:spChg chg="mod">
          <ac:chgData name="Linda Svihovec" userId="c14a5280-b0b3-4fc6-8653-0a2c65f5cd40" providerId="ADAL" clId="{E2E9D9FB-7F55-482E-B86C-59D95EF51777}" dt="2025-12-05T18:39:58.049" v="240" actId="20577"/>
          <ac:spMkLst>
            <pc:docMk/>
            <pc:sldMk cId="2673641453" sldId="337"/>
            <ac:spMk id="9" creationId="{8F2ADF4C-A128-CC2F-8ED8-1146575CB722}"/>
          </ac:spMkLst>
        </pc:spChg>
        <pc:picChg chg="add mod">
          <ac:chgData name="Linda Svihovec" userId="c14a5280-b0b3-4fc6-8653-0a2c65f5cd40" providerId="ADAL" clId="{E2E9D9FB-7F55-482E-B86C-59D95EF51777}" dt="2025-12-05T17:28:09.545" v="212" actId="1076"/>
          <ac:picMkLst>
            <pc:docMk/>
            <pc:sldMk cId="2673641453" sldId="337"/>
            <ac:picMk id="4" creationId="{EC907E13-5601-4161-803D-DDCEAF2008A4}"/>
          </ac:picMkLst>
        </pc:picChg>
        <pc:picChg chg="del">
          <ac:chgData name="Linda Svihovec" userId="c14a5280-b0b3-4fc6-8653-0a2c65f5cd40" providerId="ADAL" clId="{E2E9D9FB-7F55-482E-B86C-59D95EF51777}" dt="2025-12-05T17:27:27.693" v="152" actId="478"/>
          <ac:picMkLst>
            <pc:docMk/>
            <pc:sldMk cId="2673641453" sldId="337"/>
            <ac:picMk id="8" creationId="{E8ED5E27-0F33-777F-A286-6553C184C8BB}"/>
          </ac:picMkLst>
        </pc:picChg>
      </pc:sldChg>
      <pc:sldChg chg="addSp delSp modSp add mod">
        <pc:chgData name="Linda Svihovec" userId="c14a5280-b0b3-4fc6-8653-0a2c65f5cd40" providerId="ADAL" clId="{E2E9D9FB-7F55-482E-B86C-59D95EF51777}" dt="2025-12-05T18:40:17.036" v="252" actId="20577"/>
        <pc:sldMkLst>
          <pc:docMk/>
          <pc:sldMk cId="1537761006" sldId="338"/>
        </pc:sldMkLst>
        <pc:spChg chg="add del mod">
          <ac:chgData name="Linda Svihovec" userId="c14a5280-b0b3-4fc6-8653-0a2c65f5cd40" providerId="ADAL" clId="{E2E9D9FB-7F55-482E-B86C-59D95EF51777}" dt="2025-12-05T17:28:57.250" v="221" actId="478"/>
          <ac:spMkLst>
            <pc:docMk/>
            <pc:sldMk cId="1537761006" sldId="338"/>
            <ac:spMk id="3" creationId="{E0E93D4F-608C-D81D-8760-FE4AF80F7D07}"/>
          </ac:spMkLst>
        </pc:spChg>
        <pc:spChg chg="mod">
          <ac:chgData name="Linda Svihovec" userId="c14a5280-b0b3-4fc6-8653-0a2c65f5cd40" providerId="ADAL" clId="{E2E9D9FB-7F55-482E-B86C-59D95EF51777}" dt="2025-12-05T18:40:17.036" v="252" actId="20577"/>
          <ac:spMkLst>
            <pc:docMk/>
            <pc:sldMk cId="1537761006" sldId="338"/>
            <ac:spMk id="9" creationId="{2A348AE7-BA15-74C5-1965-62C71000C8C0}"/>
          </ac:spMkLst>
        </pc:spChg>
        <pc:picChg chg="del">
          <ac:chgData name="Linda Svihovec" userId="c14a5280-b0b3-4fc6-8653-0a2c65f5cd40" providerId="ADAL" clId="{E2E9D9FB-7F55-482E-B86C-59D95EF51777}" dt="2025-12-05T17:28:31.828" v="214" actId="478"/>
          <ac:picMkLst>
            <pc:docMk/>
            <pc:sldMk cId="1537761006" sldId="338"/>
            <ac:picMk id="4" creationId="{A7A5D485-CEB2-ADA7-12D4-A00E5C1BB2CB}"/>
          </ac:picMkLst>
        </pc:picChg>
        <pc:picChg chg="add mod">
          <ac:chgData name="Linda Svihovec" userId="c14a5280-b0b3-4fc6-8653-0a2c65f5cd40" providerId="ADAL" clId="{E2E9D9FB-7F55-482E-B86C-59D95EF51777}" dt="2025-12-05T17:28:48.979" v="220" actId="1076"/>
          <ac:picMkLst>
            <pc:docMk/>
            <pc:sldMk cId="1537761006" sldId="338"/>
            <ac:picMk id="5" creationId="{5445EC70-BE26-480E-8D1B-8AF0A14E2082}"/>
          </ac:picMkLst>
        </pc:picChg>
      </pc:sldChg>
      <pc:sldChg chg="add">
        <pc:chgData name="Linda Svihovec" userId="c14a5280-b0b3-4fc6-8653-0a2c65f5cd40" providerId="ADAL" clId="{E2E9D9FB-7F55-482E-B86C-59D95EF51777}" dt="2025-12-05T20:37:52.451" v="253" actId="2890"/>
        <pc:sldMkLst>
          <pc:docMk/>
          <pc:sldMk cId="3109586786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17" tIns="47108" rIns="94217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17" tIns="47108" rIns="94217" bIns="47108" rtlCol="0"/>
          <a:lstStyle>
            <a:lvl1pPr algn="r">
              <a:defRPr sz="1200"/>
            </a:lvl1pPr>
          </a:lstStyle>
          <a:p>
            <a:fld id="{3B833417-4406-470A-81EA-594F4BEAF7E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7" tIns="47108" rIns="94217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17" tIns="47108" rIns="94217" bIns="471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4"/>
            <a:ext cx="3077739" cy="471053"/>
          </a:xfrm>
          <a:prstGeom prst="rect">
            <a:avLst/>
          </a:prstGeom>
        </p:spPr>
        <p:txBody>
          <a:bodyPr vert="horz" lIns="94217" tIns="47108" rIns="94217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17" tIns="47108" rIns="94217" bIns="47108" rtlCol="0" anchor="b"/>
          <a:lstStyle>
            <a:lvl1pPr algn="r">
              <a:defRPr sz="1200"/>
            </a:lvl1pPr>
          </a:lstStyle>
          <a:p>
            <a:fld id="{57F6DCC2-89F5-4E69-A851-3039A53C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9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DCC2-89F5-4E69-A851-3039A53CA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DCC2-89F5-4E69-A851-3039A53CAC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28AB8-A5DD-44EF-95BB-9398AA5CA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6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“Base Year”: highest dollar levied in last 3 years</a:t>
            </a:r>
          </a:p>
          <a:p>
            <a:r>
              <a:rPr lang="en-US" dirty="0"/>
              <a:t>“Adjusted Year”: prior year plus adjustments (new growth,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DCC2-89F5-4E69-A851-3039A53CAC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9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3% cap allowance ranged from $18,000 in Slope County to $1.8 Million in Cass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DCC2-89F5-4E69-A851-3039A53CAC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HB1176 allows taxing district to carry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forward unused percentages of the 3% cap for up to 5 years. In 2025, 30 Counties approved budgets that will carry over a percentage of unused cap.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DCC2-89F5-4E69-A851-3039A53CAC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Diving further into this data we learned: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counties had an unused cap percentage to carry forward.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those 30 counties, 20 of them used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RESERVES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fund their 2026 budgets.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counties spent down reserves and used all of the cap allowance dollars (no excess cap to carry over).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DCC2-89F5-4E69-A851-3039A53CAC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Financial Impacts Associated with HB 1176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Election costs alone totals over $3 million statewide ranging from $4,300 in Renville County to $571,000 in Cass County.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 and programming changes that were required to meet the legislative requirements in HB 1176.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ability for counties to obtain state grants (Township Roads, State Library Aid, Weed Board State Grant)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DCC2-89F5-4E69-A851-3039A53CAC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6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90% of respondents say they are NOT CONFIDENT AT ALL or SOMEWHAT CONFIDENT that under the 3% Cap environment the county can meet the NEEDS of residents in the next 5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6DCC2-89F5-4E69-A851-3039A53CAC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challenges your county endured in meeting the legislative requirement of a 3% cap.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Legislature continues to support a cap in future sessions, what other tweaks or changes do you see necessary?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ED696-2D1D-4563-9CE0-02EF0ECBE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56D4F-B7C2-4462-999F-D7577DE5B49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pPr>
              <a:defRPr/>
            </a:pPr>
            <a:fld id="{F96A70BC-54F9-402C-88D1-B9DB4CD4A09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1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7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14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97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1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45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5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23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D601-B889-4652-98F4-C39CE940E3B0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15605E1-90E1-4BB3-8A9D-61D1FF78AA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7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12C438-87FE-B305-839F-BF54F3EF8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056" y="3987372"/>
            <a:ext cx="8725831" cy="806325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Tw Cen MT" panose="020B0602020104020603" pitchFamily="34" charset="0"/>
              </a:rPr>
              <a:t>HB 1176: lessons learned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C5520-55B7-41B9-CCAF-1A4FB6FD89FD}"/>
              </a:ext>
            </a:extLst>
          </p:cNvPr>
          <p:cNvSpPr txBox="1"/>
          <p:nvPr/>
        </p:nvSpPr>
        <p:spPr>
          <a:xfrm>
            <a:off x="8258509" y="5450505"/>
            <a:ext cx="346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Linda Svihovec, NDACo</a:t>
            </a:r>
          </a:p>
          <a:p>
            <a:r>
              <a:rPr lang="en-US" dirty="0">
                <a:latin typeface="Tw Cen MT" panose="020B0602020104020603" pitchFamily="34" charset="0"/>
              </a:rPr>
              <a:t>Cell:  (701) 570-0082</a:t>
            </a:r>
          </a:p>
          <a:p>
            <a:r>
              <a:rPr lang="en-US" dirty="0">
                <a:latin typeface="Tw Cen MT" panose="020B0602020104020603" pitchFamily="34" charset="0"/>
              </a:rPr>
              <a:t>Email:  linda.svihovec@ndaco.org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for a conference&#10;&#10;AI-generated content may be incorrect.">
            <a:extLst>
              <a:ext uri="{FF2B5EF4-FFF2-40B4-BE49-F238E27FC236}">
                <a16:creationId xmlns:a16="http://schemas.microsoft.com/office/drawing/2014/main" id="{380622E2-BF06-232B-002F-5FAA2BD3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860" y="372953"/>
            <a:ext cx="6418225" cy="31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2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5F3110-3B8E-DE3A-10C8-C3BBB2B08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2ADF4C-A128-CC2F-8ED8-1146575C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04" y="36146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Operational Impacts</a:t>
            </a:r>
            <a:br>
              <a:rPr lang="en-US" sz="4000" b="1" dirty="0"/>
            </a:br>
            <a:r>
              <a:rPr lang="en-US" sz="4000" b="1" dirty="0"/>
              <a:t>programming costs</a:t>
            </a:r>
            <a:endParaRPr sz="4000" b="1" dirty="0"/>
          </a:p>
        </p:txBody>
      </p:sp>
      <p:pic>
        <p:nvPicPr>
          <p:cNvPr id="4" name="Content Placeholder 3" descr="Forms response chart. Question title: Were there software / programming costs as a result of passage of HB 1176? . Number of responses: 55 responses.">
            <a:extLst>
              <a:ext uri="{FF2B5EF4-FFF2-40B4-BE49-F238E27FC236}">
                <a16:creationId xmlns:a16="http://schemas.microsoft.com/office/drawing/2014/main" id="{EC907E13-5601-4161-803D-DDCEAF200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65" y="1898007"/>
            <a:ext cx="10011469" cy="4210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364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E31F76-0197-6222-B08C-B01A5DEDB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A348AE7-BA15-74C5-1965-62C71000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04" y="36146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Operational Impacts</a:t>
            </a:r>
            <a:br>
              <a:rPr lang="en-US" sz="4000" b="1" dirty="0"/>
            </a:br>
            <a:r>
              <a:rPr lang="en-US" sz="4000" b="1" dirty="0"/>
              <a:t>state grants</a:t>
            </a:r>
            <a:endParaRPr sz="4000" b="1" dirty="0"/>
          </a:p>
        </p:txBody>
      </p:sp>
      <p:pic>
        <p:nvPicPr>
          <p:cNvPr id="5" name="Picture 4" descr="Forms response chart. Question title: Did the 3% cap affect any levies tied to state grants? (Check all that apply) . Number of responses: 19 responses.">
            <a:extLst>
              <a:ext uri="{FF2B5EF4-FFF2-40B4-BE49-F238E27FC236}">
                <a16:creationId xmlns:a16="http://schemas.microsoft.com/office/drawing/2014/main" id="{5445EC70-BE26-480E-8D1B-8AF0A14E2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24" y="1808734"/>
            <a:ext cx="9653551" cy="4589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776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0A3706-E0E2-2E47-3B01-B5AB65B6D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E58C-73BA-CE0B-519C-867C3889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04" y="36146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Confidence in meeting</a:t>
            </a:r>
            <a:br>
              <a:rPr lang="en-US" sz="4000" b="1" dirty="0"/>
            </a:br>
            <a:r>
              <a:rPr lang="en-US" sz="4000" b="1" dirty="0"/>
              <a:t>residents needs</a:t>
            </a:r>
            <a:endParaRPr sz="4000" b="1" dirty="0"/>
          </a:p>
        </p:txBody>
      </p:sp>
      <p:pic>
        <p:nvPicPr>
          <p:cNvPr id="2050" name="Picture 2" descr="Forms response chart. Question title: With the 3% cap restriction, how confident are you that your county can meet the NEEDS of your residents in the next five years? . Number of responses: 56 responses.">
            <a:extLst>
              <a:ext uri="{FF2B5EF4-FFF2-40B4-BE49-F238E27FC236}">
                <a16:creationId xmlns:a16="http://schemas.microsoft.com/office/drawing/2014/main" id="{F21B4FEA-0C78-C52E-DE04-4A803C70A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12" y="1688958"/>
            <a:ext cx="9893176" cy="448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2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8941" cy="639762"/>
          </a:xfrm>
        </p:spPr>
        <p:txBody>
          <a:bodyPr>
            <a:normAutofit/>
          </a:bodyPr>
          <a:lstStyle/>
          <a:p>
            <a:r>
              <a:rPr dirty="0"/>
              <a:t>Looking Forward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EE4057-A3C1-3FBE-BBC8-51BD4F3E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380573" cy="5668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Top items Counties indicated they have cut due to the budget limitations: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Salary increases</a:t>
            </a:r>
          </a:p>
          <a:p>
            <a:pPr>
              <a:lnSpc>
                <a:spcPct val="110000"/>
              </a:lnSpc>
            </a:pPr>
            <a:r>
              <a:rPr lang="en-US" dirty="0"/>
              <a:t>Road projects</a:t>
            </a:r>
          </a:p>
          <a:p>
            <a:pPr>
              <a:lnSpc>
                <a:spcPct val="110000"/>
              </a:lnSpc>
            </a:pPr>
            <a:r>
              <a:rPr lang="en-US" dirty="0"/>
              <a:t>Law enforcement </a:t>
            </a:r>
          </a:p>
          <a:p>
            <a:pPr>
              <a:lnSpc>
                <a:spcPct val="110000"/>
              </a:lnSpc>
            </a:pPr>
            <a:r>
              <a:rPr lang="en-US" dirty="0"/>
              <a:t>Delayed equipment purchases</a:t>
            </a:r>
          </a:p>
          <a:p>
            <a:pPr marL="0" indent="0">
              <a:buNone/>
            </a:pPr>
            <a:r>
              <a:rPr lang="en-US" b="1" dirty="0"/>
              <a:t>Counties shared the following key concerns: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Overarching comments about a deep concern for the future</a:t>
            </a:r>
          </a:p>
          <a:p>
            <a:pPr>
              <a:lnSpc>
                <a:spcPct val="110000"/>
              </a:lnSpc>
            </a:pPr>
            <a:r>
              <a:rPr lang="en-US" dirty="0"/>
              <a:t>Expansion of exemptions for items like elections, health care costs, corrections and other unfunded state mandates or costs counties can not control</a:t>
            </a:r>
          </a:p>
          <a:p>
            <a:pPr>
              <a:lnSpc>
                <a:spcPct val="110000"/>
              </a:lnSpc>
            </a:pPr>
            <a:r>
              <a:rPr lang="en-US" dirty="0"/>
              <a:t>Cap needs to be adjusted upward to 5% or tied to inflation</a:t>
            </a:r>
          </a:p>
          <a:p>
            <a:pPr>
              <a:lnSpc>
                <a:spcPct val="110000"/>
              </a:lnSpc>
            </a:pPr>
            <a:r>
              <a:rPr lang="en-US" dirty="0"/>
              <a:t>Depleting reserves in order to fill gap in funding is unsustainable</a:t>
            </a:r>
          </a:p>
          <a:p>
            <a:pPr>
              <a:lnSpc>
                <a:spcPct val="110000"/>
              </a:lnSpc>
            </a:pPr>
            <a:r>
              <a:rPr lang="en-US" dirty="0"/>
              <a:t>Inability to provide adequate / competitive salary increases</a:t>
            </a:r>
          </a:p>
          <a:p>
            <a:pPr>
              <a:lnSpc>
                <a:spcPct val="110000"/>
              </a:lnSpc>
            </a:pPr>
            <a:r>
              <a:rPr lang="en-US" dirty="0"/>
              <a:t>Inability to keep up with the cost to maintain or repair county buildings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4A29-3D18-46D1-B681-40211AF8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154" y="326901"/>
            <a:ext cx="3645695" cy="90193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QUESTIONS??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F7E0251-09A3-416B-9CF3-6233D4DEE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44" y="5964065"/>
            <a:ext cx="1964677" cy="661715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596C102-0FBE-429C-9F9C-877C5B9A7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1" y="1309370"/>
            <a:ext cx="6830060" cy="3415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F4D117-DDC7-41B8-8751-2908153365E4}"/>
              </a:ext>
            </a:extLst>
          </p:cNvPr>
          <p:cNvSpPr txBox="1"/>
          <p:nvPr/>
        </p:nvSpPr>
        <p:spPr>
          <a:xfrm>
            <a:off x="487680" y="5148454"/>
            <a:ext cx="346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Linda Svihovec</a:t>
            </a:r>
          </a:p>
          <a:p>
            <a:r>
              <a:rPr lang="en-US" dirty="0" err="1">
                <a:latin typeface="Tw Cen MT" panose="020B0602020104020603" pitchFamily="34" charset="0"/>
              </a:rPr>
              <a:t>NDACo</a:t>
            </a:r>
            <a:r>
              <a:rPr lang="en-US" dirty="0">
                <a:latin typeface="Tw Cen MT" panose="020B0602020104020603" pitchFamily="34" charset="0"/>
              </a:rPr>
              <a:t>, Research Analyst</a:t>
            </a:r>
          </a:p>
          <a:p>
            <a:r>
              <a:rPr lang="en-US" dirty="0">
                <a:latin typeface="Tw Cen MT" panose="020B0602020104020603" pitchFamily="34" charset="0"/>
              </a:rPr>
              <a:t>Cell:  (701) 570-0082</a:t>
            </a:r>
          </a:p>
          <a:p>
            <a:r>
              <a:rPr lang="en-US" dirty="0">
                <a:latin typeface="Tw Cen MT" panose="020B0602020104020603" pitchFamily="34" charset="0"/>
              </a:rPr>
              <a:t>Email:  linda.svihovec@ndaco.org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8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EAB2-DA90-817F-4294-0D31FB1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7943"/>
            <a:ext cx="11259404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1176: Property Tax Relief &amp;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 for Local Government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12165A-BFD9-855B-7EC5-9150F49687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225063">
            <a:off x="1052514" y="2490958"/>
            <a:ext cx="4479925" cy="335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18CB5-1351-CE18-B56B-B51BA9C62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192" y="2560320"/>
            <a:ext cx="4700016" cy="4297680"/>
          </a:xfrm>
          <a:ln w="12700">
            <a:noFill/>
          </a:ln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$1600 tax credit for Primary Residences (PRC) </a:t>
            </a:r>
          </a:p>
          <a:p>
            <a:r>
              <a:rPr lang="en-US"/>
              <a:t>$403 million / biennium – uses Legacy Fund Earnings</a:t>
            </a:r>
          </a:p>
          <a:p>
            <a:r>
              <a:rPr lang="en-US"/>
              <a:t>Effective Immediately for 2025 tax year</a:t>
            </a:r>
          </a:p>
          <a:p>
            <a:r>
              <a:rPr lang="en-US"/>
              <a:t>PRC cannot: </a:t>
            </a:r>
          </a:p>
          <a:p>
            <a:pPr lvl="1"/>
            <a:r>
              <a:rPr lang="en-US"/>
              <a:t>Reduce Liability for special assessments</a:t>
            </a:r>
          </a:p>
          <a:p>
            <a:pPr lvl="1"/>
            <a:r>
              <a:rPr lang="en-US"/>
              <a:t>Exceed the amount due on primary residence</a:t>
            </a:r>
          </a:p>
          <a:p>
            <a:r>
              <a:rPr lang="en-US"/>
              <a:t>Increases Renter Refund to $600</a:t>
            </a:r>
          </a:p>
          <a:p>
            <a:r>
              <a:rPr lang="en-US"/>
              <a:t>Increases Disabled Veteran’s Credit</a:t>
            </a:r>
          </a:p>
          <a:p>
            <a:r>
              <a:rPr lang="en-US"/>
              <a:t>No Expansion of Homestead Tax Credit over current eligibility</a:t>
            </a:r>
          </a:p>
          <a:p>
            <a:r>
              <a:rPr lang="en-US"/>
              <a:t>Applied after other Credits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ABC59-1BF0-4721-7515-59D640E60304}"/>
              </a:ext>
            </a:extLst>
          </p:cNvPr>
          <p:cNvSpPr txBox="1"/>
          <p:nvPr/>
        </p:nvSpPr>
        <p:spPr>
          <a:xfrm>
            <a:off x="6096000" y="1995484"/>
            <a:ext cx="470001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A3D"/>
                </a:solidFill>
              </a:rPr>
              <a:t>RELIEF</a:t>
            </a:r>
            <a:r>
              <a:rPr lang="en-US" sz="2000">
                <a:solidFill>
                  <a:srgbClr val="007A3D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9710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1FA5-21EA-DF4C-139E-B7E07B1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857"/>
            <a:ext cx="1129284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1176: Property Tax Relief &amp;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 for Local Government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6AA2-4549-7803-2E65-CD9647B88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2445125"/>
            <a:ext cx="4480560" cy="435133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Effective for 2025</a:t>
            </a:r>
          </a:p>
          <a:p>
            <a:r>
              <a:rPr lang="en-US" b="1" dirty="0"/>
              <a:t>CAPS Local Government at 3% growth in </a:t>
            </a:r>
            <a:r>
              <a:rPr lang="en-US" b="1" u="sng" dirty="0"/>
              <a:t>dollars</a:t>
            </a:r>
            <a:r>
              <a:rPr lang="en-US" b="1" dirty="0"/>
              <a:t> levied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not exceed: greater of either - base year levy increase by 3% or adjusted year levy increase</a:t>
            </a:r>
            <a:endParaRPr lang="en-US" dirty="0"/>
          </a:p>
          <a:p>
            <a:r>
              <a:rPr lang="en-US" dirty="0"/>
              <a:t>Political Subdivisions can </a:t>
            </a:r>
            <a:r>
              <a:rPr lang="en-US" b="1" dirty="0"/>
              <a:t>carry over unused percentage</a:t>
            </a:r>
            <a:r>
              <a:rPr lang="en-US" dirty="0"/>
              <a:t> one time within 5 years</a:t>
            </a:r>
          </a:p>
          <a:p>
            <a:r>
              <a:rPr lang="en-US" dirty="0"/>
              <a:t>Counties, Cities &amp; Schools allowed to </a:t>
            </a:r>
            <a:r>
              <a:rPr lang="en-US" b="1" dirty="0"/>
              <a:t>vote to exceed </a:t>
            </a:r>
            <a:r>
              <a:rPr lang="en-US" dirty="0"/>
              <a:t>3% cap in General Election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Vote good for 4 years, indicate the percentage increase &amp; proposed dollar amount increase (majority vote)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433B5-8A1D-9793-00A3-E3440EAB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192" y="2445125"/>
            <a:ext cx="4480560" cy="38301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If ZERO mill authority - </a:t>
            </a:r>
            <a:r>
              <a:rPr lang="en-US" dirty="0"/>
              <a:t>allowed to exceed 3% CAP if levy has not previously been used</a:t>
            </a:r>
          </a:p>
          <a:p>
            <a:r>
              <a:rPr lang="en-US" b="1" dirty="0"/>
              <a:t>CAP does not apply to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Taxes levied to pay the principal &amp; interest on obligations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Taxes levied to pay bonds, obligations or evidences of indebtedness issued by BND from infrastructure revolving loan fund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Emergency Fund levies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Taxes levied to pay special assessments;  taxes levied for water resource districts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or increased levy authority approved by the electors of the taxing district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CE485-56FF-373B-EC56-201E45227A35}"/>
              </a:ext>
            </a:extLst>
          </p:cNvPr>
          <p:cNvSpPr txBox="1"/>
          <p:nvPr/>
        </p:nvSpPr>
        <p:spPr>
          <a:xfrm>
            <a:off x="0" y="1722161"/>
            <a:ext cx="1129284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LIMITATIONS: </a:t>
            </a:r>
          </a:p>
        </p:txBody>
      </p:sp>
    </p:spTree>
    <p:extLst>
      <p:ext uri="{BB962C8B-B14F-4D97-AF65-F5344CB8AC3E}">
        <p14:creationId xmlns:p14="http://schemas.microsoft.com/office/powerpoint/2010/main" val="35912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9A69-20CC-8999-1120-F89FE26EC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1" y="2381262"/>
            <a:ext cx="4814316" cy="45351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Creates new property classification for primary residential property </a:t>
            </a:r>
            <a:r>
              <a:rPr lang="en-US" sz="1500" dirty="0"/>
              <a:t>(2026)</a:t>
            </a:r>
          </a:p>
          <a:p>
            <a:r>
              <a:rPr lang="en-US" b="1" dirty="0"/>
              <a:t>Assessment Notices </a:t>
            </a:r>
            <a:r>
              <a:rPr lang="en-US" dirty="0"/>
              <a:t>to all property owners </a:t>
            </a:r>
            <a:r>
              <a:rPr lang="en-US" sz="1500" dirty="0"/>
              <a:t>(2026) 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Includes: current &amp; prior year true &amp; full value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Date, time, location for local Board of Equalization meeting</a:t>
            </a:r>
          </a:p>
          <a:p>
            <a:r>
              <a:rPr lang="en-US" b="1" dirty="0"/>
              <a:t>Estimated Tax Notices Eliminated </a:t>
            </a:r>
            <a:r>
              <a:rPr lang="en-US" sz="1300" dirty="0"/>
              <a:t>(2025)</a:t>
            </a:r>
            <a:endParaRPr lang="en-US" sz="1700" dirty="0"/>
          </a:p>
          <a:p>
            <a:r>
              <a:rPr lang="en-US" b="1" dirty="0"/>
              <a:t>Budget Hearing Notices</a:t>
            </a:r>
            <a:r>
              <a:rPr lang="en-US" dirty="0"/>
              <a:t> - replaces estimated tax notices </a:t>
            </a:r>
            <a:r>
              <a:rPr lang="en-US" sz="1500" dirty="0"/>
              <a:t>(2025)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Includes: date, time, location of public budget hearing for each of the taxing districts &amp; where each taxing district’s budget is available for review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Political subs to provide info to county auditor by August 10th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Mailed or </a:t>
            </a:r>
            <a:r>
              <a:rPr lang="en-US" u="sng" dirty="0">
                <a:solidFill>
                  <a:schemeClr val="tx1"/>
                </a:solidFill>
              </a:rPr>
              <a:t>Emailed</a:t>
            </a:r>
            <a:r>
              <a:rPr lang="en-US" dirty="0">
                <a:solidFill>
                  <a:schemeClr val="tx1"/>
                </a:solidFill>
              </a:rPr>
              <a:t> by August 31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9AC373-B705-6F14-12E7-A98DD35B6B2A}"/>
              </a:ext>
            </a:extLst>
          </p:cNvPr>
          <p:cNvSpPr txBox="1">
            <a:spLocks/>
          </p:cNvSpPr>
          <p:nvPr/>
        </p:nvSpPr>
        <p:spPr>
          <a:xfrm>
            <a:off x="0" y="189385"/>
            <a:ext cx="11292840" cy="1325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1176: Property Tax Relief &amp;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 for Local Government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0F188-EB84-9C50-20B3-B669D70ACAF3}"/>
              </a:ext>
            </a:extLst>
          </p:cNvPr>
          <p:cNvSpPr txBox="1"/>
          <p:nvPr/>
        </p:nvSpPr>
        <p:spPr>
          <a:xfrm>
            <a:off x="0" y="1631477"/>
            <a:ext cx="1129284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ADMINISTRATION: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FBE422-BD62-6DE3-499B-3A0135D187B4}"/>
              </a:ext>
            </a:extLst>
          </p:cNvPr>
          <p:cNvSpPr txBox="1">
            <a:spLocks/>
          </p:cNvSpPr>
          <p:nvPr/>
        </p:nvSpPr>
        <p:spPr>
          <a:xfrm>
            <a:off x="6096001" y="2554692"/>
            <a:ext cx="4814316" cy="438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Tax Statements </a:t>
            </a:r>
            <a:r>
              <a:rPr lang="en-US" dirty="0"/>
              <a:t>to now include: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Amount of property tax levied as result of mills levied by school district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Identify PRC provided to taxpayer for each year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Specify PRC is derived from legacy fund </a:t>
            </a:r>
          </a:p>
          <a:p>
            <a:r>
              <a:rPr lang="en-US" dirty="0"/>
              <a:t>PRC can be applied to</a:t>
            </a:r>
            <a:r>
              <a:rPr lang="en-US" b="1" dirty="0"/>
              <a:t> Voter-Approved Levies</a:t>
            </a:r>
          </a:p>
          <a:p>
            <a:r>
              <a:rPr lang="en-US" dirty="0"/>
              <a:t>Interim Study: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Implementation of HB 1176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Impact of levy limitations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Feasibility of revising tax statement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Analysis of tax-exempt property</a:t>
            </a:r>
          </a:p>
        </p:txBody>
      </p:sp>
    </p:spTree>
    <p:extLst>
      <p:ext uri="{BB962C8B-B14F-4D97-AF65-F5344CB8AC3E}">
        <p14:creationId xmlns:p14="http://schemas.microsoft.com/office/powerpoint/2010/main" val="132637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304" y="36146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HB1176 IMPACTS </a:t>
            </a:r>
            <a:r>
              <a:rPr sz="4000" b="1" dirty="0" err="1"/>
              <a:t>Surve</a:t>
            </a:r>
            <a:r>
              <a:rPr lang="en-US" sz="4000" b="1" dirty="0" err="1"/>
              <a:t>Y</a:t>
            </a:r>
            <a:br>
              <a:rPr lang="en-US" sz="4000" b="1" dirty="0"/>
            </a:br>
            <a:r>
              <a:rPr sz="4000" b="1" dirty="0"/>
              <a:t>Scope &amp;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29" y="1747576"/>
            <a:ext cx="11199043" cy="4525963"/>
          </a:xfrm>
        </p:spPr>
        <p:txBody>
          <a:bodyPr>
            <a:normAutofit fontScale="92500"/>
          </a:bodyPr>
          <a:lstStyle/>
          <a:p>
            <a:pPr>
              <a:defRPr sz="1300"/>
            </a:pPr>
            <a:r>
              <a:rPr lang="en-US" sz="3600" dirty="0"/>
              <a:t>Survey sent to County Auditors/Finance Directors and Commissioners</a:t>
            </a:r>
          </a:p>
          <a:p>
            <a:pPr>
              <a:defRPr sz="1300"/>
            </a:pPr>
            <a:endParaRPr lang="en-US" sz="3600" dirty="0"/>
          </a:p>
          <a:p>
            <a:pPr>
              <a:defRPr sz="1300"/>
            </a:pPr>
            <a:r>
              <a:rPr lang="en-US" sz="3600" dirty="0"/>
              <a:t>15 Questions related to the 2026 Budget </a:t>
            </a:r>
          </a:p>
          <a:p>
            <a:pPr>
              <a:defRPr sz="1300"/>
            </a:pPr>
            <a:endParaRPr lang="en-US" sz="3600" dirty="0"/>
          </a:p>
          <a:p>
            <a:pPr>
              <a:defRPr sz="1300"/>
            </a:pPr>
            <a:r>
              <a:rPr lang="en-US" sz="3600" dirty="0"/>
              <a:t>56 Responses from 47 counties (including 12 Commissioners)</a:t>
            </a:r>
          </a:p>
          <a:p>
            <a:pPr>
              <a:defRPr sz="1300"/>
            </a:pPr>
            <a:endParaRPr lang="en-US" sz="3600" dirty="0"/>
          </a:p>
          <a:p>
            <a:pPr>
              <a:defRPr sz="1300"/>
            </a:pP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F568F87-5E2A-E9A9-31F0-D93E74020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F071DA7-26E8-7086-12B3-C6DB01E5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04" y="36146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Operational Impacts</a:t>
            </a:r>
            <a:br>
              <a:rPr lang="en-US" sz="4000" b="1" dirty="0"/>
            </a:br>
            <a:r>
              <a:rPr lang="en-US" sz="4000" b="1" dirty="0"/>
              <a:t>use of reserves</a:t>
            </a:r>
            <a:endParaRPr sz="4000" b="1" dirty="0"/>
          </a:p>
        </p:txBody>
      </p:sp>
      <p:pic>
        <p:nvPicPr>
          <p:cNvPr id="4" name="Content Placeholder 3" descr="Forms response chart. Question title: Did you calculate your cap based on Adjusted Year or Base Year? . Number of responses: 55 responses.">
            <a:extLst>
              <a:ext uri="{FF2B5EF4-FFF2-40B4-BE49-F238E27FC236}">
                <a16:creationId xmlns:a16="http://schemas.microsoft.com/office/drawing/2014/main" id="{AD378D6C-378A-BAF4-6387-C159FC36F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47" y="2044221"/>
            <a:ext cx="10041588" cy="4223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58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A59E6F-DDC6-F836-F47F-D9B64663A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5CBE8B2-90A1-8421-0D1E-3979103D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04" y="36146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Operational Impacts</a:t>
            </a:r>
            <a:br>
              <a:rPr lang="en-US" sz="4000" b="1" dirty="0"/>
            </a:br>
            <a:r>
              <a:rPr lang="en-US" sz="4000" b="1" dirty="0"/>
              <a:t>use of reserves</a:t>
            </a:r>
            <a:endParaRPr sz="4000" b="1" dirty="0"/>
          </a:p>
        </p:txBody>
      </p:sp>
      <p:pic>
        <p:nvPicPr>
          <p:cNvPr id="5" name="Content Placeholder 4" descr="Forms response chart. Question title: Do you plan to have excess cap percentage to carry forward for future years (Line 46 Cap Calculation Worksheet) . Number of responses: 56 responses.">
            <a:extLst>
              <a:ext uri="{FF2B5EF4-FFF2-40B4-BE49-F238E27FC236}">
                <a16:creationId xmlns:a16="http://schemas.microsoft.com/office/drawing/2014/main" id="{55F4B21B-D13C-48FD-BC30-660C5DAE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10" y="1927493"/>
            <a:ext cx="8213379" cy="3724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66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41E619E-CAAE-D43E-33E7-4934EEC9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470E-F720-B1CE-F920-ADF1261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04" y="36146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Amount of cap percentage</a:t>
            </a:r>
            <a:br>
              <a:rPr lang="en-US" sz="4000" b="1" dirty="0"/>
            </a:br>
            <a:r>
              <a:rPr lang="en-US" sz="4000" b="1" dirty="0"/>
              <a:t>to carry forward</a:t>
            </a:r>
            <a:endParaRPr sz="4000" b="1" dirty="0"/>
          </a:p>
        </p:txBody>
      </p:sp>
      <p:pic>
        <p:nvPicPr>
          <p:cNvPr id="1027" name="Picture 12" descr="A graph of blue rectangular bars&#10;&#10;AI-generated content may be incorrect.">
            <a:extLst>
              <a:ext uri="{FF2B5EF4-FFF2-40B4-BE49-F238E27FC236}">
                <a16:creationId xmlns:a16="http://schemas.microsoft.com/office/drawing/2014/main" id="{18A230BB-D97C-3E44-402C-BE53345B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14" y="1784135"/>
            <a:ext cx="8014771" cy="495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7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D420A4-B1BD-4DF8-7650-C3A4486CD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19C0DB-DA69-60A2-AF4C-8CEEF119C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018" y="1464305"/>
            <a:ext cx="9125964" cy="48698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CBB8AD-CECF-A024-7346-3DCBB798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04" y="36146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Operational Impacts</a:t>
            </a:r>
            <a:br>
              <a:rPr lang="en-US" sz="4000" b="1" dirty="0"/>
            </a:br>
            <a:r>
              <a:rPr lang="en-US" sz="4000" b="1" dirty="0"/>
              <a:t>use of reserves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445026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937aa978-baf1-4b84-96d6-3f76a27db00b">
      <Terms xmlns="http://schemas.microsoft.com/office/infopath/2007/PartnerControls"/>
    </lcf76f155ced4ddcb4097134ff3c332f>
    <TaxCatchAll xmlns="6530e70b-6957-4f71-843f-7e6c6e4568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B9557D2D3794092DC530037E5F35F" ma:contentTypeVersion="16" ma:contentTypeDescription="Create a new document." ma:contentTypeScope="" ma:versionID="c22c6b330b028a57703887b9da0ddb1d">
  <xsd:schema xmlns:xsd="http://www.w3.org/2001/XMLSchema" xmlns:xs="http://www.w3.org/2001/XMLSchema" xmlns:p="http://schemas.microsoft.com/office/2006/metadata/properties" xmlns:ns1="http://schemas.microsoft.com/sharepoint/v3" xmlns:ns2="937aa978-baf1-4b84-96d6-3f76a27db00b" xmlns:ns3="6530e70b-6957-4f71-843f-7e6c6e456811" targetNamespace="http://schemas.microsoft.com/office/2006/metadata/properties" ma:root="true" ma:fieldsID="849f13979f9292013f24499a2b73f81f" ns1:_="" ns2:_="" ns3:_="">
    <xsd:import namespace="http://schemas.microsoft.com/sharepoint/v3"/>
    <xsd:import namespace="937aa978-baf1-4b84-96d6-3f76a27db00b"/>
    <xsd:import namespace="6530e70b-6957-4f71-843f-7e6c6e456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a978-baf1-4b84-96d6-3f76a27db0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7f98150-7d40-44e1-893e-dd2ed4a58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0e70b-6957-4f71-843f-7e6c6e4568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3f8999-d798-431d-91a7-44561efab2af}" ma:internalName="TaxCatchAll" ma:showField="CatchAllData" ma:web="6530e70b-6957-4f71-843f-7e6c6e456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F1ECF8-6550-4093-BDAA-5003BA7146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890840-B3B8-42D6-BF57-120602E1D181}">
  <ds:schemaRefs>
    <ds:schemaRef ds:uri="http://schemas.microsoft.com/office/2006/metadata/properties"/>
    <ds:schemaRef ds:uri="http://schemas.microsoft.com/office/infopath/2007/PartnerControls"/>
    <ds:schemaRef ds:uri="98da6c0d-ea77-4955-9a63-3066ce992e66"/>
    <ds:schemaRef ds:uri="106a10a4-cd4a-47bb-8295-ce793f94a21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43941AA-66AA-4E50-9C99-046FFBB949F3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8454</TotalTime>
  <Words>953</Words>
  <Application>Microsoft Office PowerPoint</Application>
  <PresentationFormat>Widescreen</PresentationFormat>
  <Paragraphs>110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Tw Cen MT</vt:lpstr>
      <vt:lpstr>Gallery</vt:lpstr>
      <vt:lpstr>HB 1176: lessons learned</vt:lpstr>
      <vt:lpstr>HB 1176: Property Tax Relief &amp;  Caps for Local Government</vt:lpstr>
      <vt:lpstr>HB 1176: Property Tax Relief &amp;  Caps for Local Government</vt:lpstr>
      <vt:lpstr>PowerPoint Presentation</vt:lpstr>
      <vt:lpstr>HB1176 IMPACTS SurveY Scope &amp; Participation</vt:lpstr>
      <vt:lpstr>Operational Impacts use of reserves</vt:lpstr>
      <vt:lpstr>Operational Impacts use of reserves</vt:lpstr>
      <vt:lpstr>Amount of cap percentage to carry forward</vt:lpstr>
      <vt:lpstr>Operational Impacts use of reserves</vt:lpstr>
      <vt:lpstr>Operational Impacts programming costs</vt:lpstr>
      <vt:lpstr>Operational Impacts state grants</vt:lpstr>
      <vt:lpstr>Confidence in meeting residents needs</vt:lpstr>
      <vt:lpstr>Looking Forward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 Levy Essentials</dc:title>
  <dc:creator>Linda Svihovec</dc:creator>
  <cp:lastModifiedBy>Linda Svihovec</cp:lastModifiedBy>
  <cp:revision>155</cp:revision>
  <cp:lastPrinted>2022-09-07T16:00:05Z</cp:lastPrinted>
  <dcterms:created xsi:type="dcterms:W3CDTF">2020-01-17T19:22:10Z</dcterms:created>
  <dcterms:modified xsi:type="dcterms:W3CDTF">2025-12-05T22:09:59Z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0x010100C5AB9557D2D3794092DC530037E5F35F</vt:lpwstr>
  </property>
  <property fmtid="{D5CDD505-2E9C-101B-9397-08002B2CF9AE}" pid="3" name="MediaServiceImageTags">
    <vt:lpwstr/>
  </property>
  <property fmtid="{D5CDD505-2E9C-101B-9397-08002B2CF9AE}" pid="4" name="MSIP_Label_0bf6c1a0-e727-432b-9542-6c9ebacdaea7_Enabled">
    <vt:lpwstr>true</vt:lpwstr>
  </property>
  <property fmtid="{D5CDD505-2E9C-101B-9397-08002B2CF9AE}" pid="5" name="MSIP_Label_0bf6c1a0-e727-432b-9542-6c9ebacdaea7_SetDate">
    <vt:lpwstr>2025-11-18T18:50:23Z</vt:lpwstr>
  </property>
  <property fmtid="{D5CDD505-2E9C-101B-9397-08002B2CF9AE}" pid="6" name="MSIP_Label_0bf6c1a0-e727-432b-9542-6c9ebacdaea7_Method">
    <vt:lpwstr>Standard</vt:lpwstr>
  </property>
  <property fmtid="{D5CDD505-2E9C-101B-9397-08002B2CF9AE}" pid="7" name="MSIP_Label_0bf6c1a0-e727-432b-9542-6c9ebacdaea7_Name">
    <vt:lpwstr>10 year retention</vt:lpwstr>
  </property>
  <property fmtid="{D5CDD505-2E9C-101B-9397-08002B2CF9AE}" pid="8" name="MSIP_Label_0bf6c1a0-e727-432b-9542-6c9ebacdaea7_SiteId">
    <vt:lpwstr>375e7ed2-25cc-4bec-bc68-890dc9095311</vt:lpwstr>
  </property>
  <property fmtid="{D5CDD505-2E9C-101B-9397-08002B2CF9AE}" pid="9" name="MSIP_Label_0bf6c1a0-e727-432b-9542-6c9ebacdaea7_ActionId">
    <vt:lpwstr>e69dbc8d-6e3b-4424-be11-1204aadbc2d5</vt:lpwstr>
  </property>
  <property fmtid="{D5CDD505-2E9C-101B-9397-08002B2CF9AE}" pid="10" name="MSIP_Label_0bf6c1a0-e727-432b-9542-6c9ebacdaea7_ContentBits">
    <vt:lpwstr>0</vt:lpwstr>
  </property>
  <property fmtid="{D5CDD505-2E9C-101B-9397-08002B2CF9AE}" pid="11" name="MSIP_Label_0bf6c1a0-e727-432b-9542-6c9ebacdaea7_Tag">
    <vt:lpwstr>10, 3, 0, 1</vt:lpwstr>
  </property>
</Properties>
</file>