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56" r:id="rId5"/>
    <p:sldId id="266" r:id="rId6"/>
    <p:sldId id="299" r:id="rId7"/>
    <p:sldId id="271" r:id="rId8"/>
    <p:sldId id="300" r:id="rId9"/>
    <p:sldId id="303" r:id="rId10"/>
    <p:sldId id="305" r:id="rId11"/>
    <p:sldId id="307" r:id="rId12"/>
    <p:sldId id="306" r:id="rId13"/>
    <p:sldId id="308" r:id="rId14"/>
    <p:sldId id="284" r:id="rId15"/>
    <p:sldId id="302" r:id="rId16"/>
    <p:sldId id="309" r:id="rId17"/>
    <p:sldId id="310" r:id="rId18"/>
    <p:sldId id="311" r:id="rId19"/>
    <p:sldId id="295"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9524" autoAdjust="0"/>
  </p:normalViewPr>
  <p:slideViewPr>
    <p:cSldViewPr snapToGrid="0">
      <p:cViewPr varScale="1">
        <p:scale>
          <a:sx n="81" d="100"/>
          <a:sy n="81" d="100"/>
        </p:scale>
        <p:origin x="84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Elected Excluding Commissioners</c:v>
                </c:pt>
              </c:strCache>
            </c:strRef>
          </c:tx>
          <c:spPr>
            <a:solidFill>
              <a:srgbClr val="FF6600"/>
            </a:solidFill>
            <a:ln>
              <a:noFill/>
            </a:ln>
            <a:effectLst/>
          </c:spPr>
          <c:invertIfNegative val="0"/>
          <c:cat>
            <c:numRef>
              <c:f>Sheet1!$A$2:$A$3</c:f>
              <c:numCache>
                <c:formatCode>General</c:formatCode>
                <c:ptCount val="2"/>
                <c:pt idx="0">
                  <c:v>1993</c:v>
                </c:pt>
                <c:pt idx="1">
                  <c:v>2023</c:v>
                </c:pt>
              </c:numCache>
            </c:numRef>
          </c:cat>
          <c:val>
            <c:numRef>
              <c:f>Sheet1!$B$2:$B$3</c:f>
              <c:numCache>
                <c:formatCode>General</c:formatCode>
                <c:ptCount val="2"/>
                <c:pt idx="0">
                  <c:v>349</c:v>
                </c:pt>
                <c:pt idx="1">
                  <c:v>213</c:v>
                </c:pt>
              </c:numCache>
            </c:numRef>
          </c:val>
          <c:extLst>
            <c:ext xmlns:c16="http://schemas.microsoft.com/office/drawing/2014/chart" uri="{C3380CC4-5D6E-409C-BE32-E72D297353CC}">
              <c16:uniqueId val="{00000000-0A3D-48A9-B8F4-3B4A63579086}"/>
            </c:ext>
          </c:extLst>
        </c:ser>
        <c:ser>
          <c:idx val="1"/>
          <c:order val="1"/>
          <c:tx>
            <c:strRef>
              <c:f>Sheet1!$C$1</c:f>
              <c:strCache>
                <c:ptCount val="1"/>
                <c:pt idx="0">
                  <c:v>Appointed</c:v>
                </c:pt>
              </c:strCache>
            </c:strRef>
          </c:tx>
          <c:spPr>
            <a:solidFill>
              <a:srgbClr val="C00000"/>
            </a:solidFill>
            <a:ln>
              <a:noFill/>
            </a:ln>
            <a:effectLst/>
          </c:spPr>
          <c:invertIfNegative val="0"/>
          <c:cat>
            <c:numRef>
              <c:f>Sheet1!$A$2:$A$3</c:f>
              <c:numCache>
                <c:formatCode>General</c:formatCode>
                <c:ptCount val="2"/>
                <c:pt idx="0">
                  <c:v>1993</c:v>
                </c:pt>
                <c:pt idx="1">
                  <c:v>2023</c:v>
                </c:pt>
              </c:numCache>
            </c:numRef>
          </c:cat>
          <c:val>
            <c:numRef>
              <c:f>Sheet1!$C$2:$C$3</c:f>
              <c:numCache>
                <c:formatCode>General</c:formatCode>
                <c:ptCount val="2"/>
                <c:pt idx="0">
                  <c:v>0</c:v>
                </c:pt>
                <c:pt idx="1">
                  <c:v>51</c:v>
                </c:pt>
              </c:numCache>
            </c:numRef>
          </c:val>
          <c:extLst>
            <c:ext xmlns:c16="http://schemas.microsoft.com/office/drawing/2014/chart" uri="{C3380CC4-5D6E-409C-BE32-E72D297353CC}">
              <c16:uniqueId val="{00000001-0A3D-48A9-B8F4-3B4A63579086}"/>
            </c:ext>
          </c:extLst>
        </c:ser>
        <c:dLbls>
          <c:showLegendKey val="0"/>
          <c:showVal val="0"/>
          <c:showCatName val="0"/>
          <c:showSerName val="0"/>
          <c:showPercent val="0"/>
          <c:showBubbleSize val="0"/>
        </c:dLbls>
        <c:gapWidth val="150"/>
        <c:overlap val="100"/>
        <c:axId val="1761033392"/>
        <c:axId val="1091757696"/>
      </c:barChart>
      <c:catAx>
        <c:axId val="176103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91757696"/>
        <c:crosses val="autoZero"/>
        <c:auto val="1"/>
        <c:lblAlgn val="ctr"/>
        <c:lblOffset val="100"/>
        <c:noMultiLvlLbl val="0"/>
      </c:catAx>
      <c:valAx>
        <c:axId val="1091757696"/>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103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67A1AC4-3AE8-4F87-AAED-904EC6054702}" type="datetimeFigureOut">
              <a:rPr lang="en-US" smtClean="0"/>
              <a:t>3/8/2024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5556653-6123-4FE4-861F-5F9583BF59B0}" type="datetimeFigureOut">
              <a:rPr lang="en-US" smtClean="0"/>
              <a:t>3/8/2024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As the first president I remember said.  Things do not happen. Things are made to happen.  And since the tool chest was passed, counties across the state have “made it happen”</a:t>
            </a:r>
          </a:p>
          <a:p>
            <a:pPr defTabSz="942289">
              <a:defRPr/>
            </a:pPr>
            <a:endParaRPr lang="en-US" dirty="0"/>
          </a:p>
          <a:p>
            <a:pPr defTabSz="942289">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11</a:t>
            </a:fld>
            <a:endParaRPr lang="en-US" dirty="0"/>
          </a:p>
        </p:txBody>
      </p:sp>
    </p:spTree>
    <p:extLst>
      <p:ext uri="{BB962C8B-B14F-4D97-AF65-F5344CB8AC3E}">
        <p14:creationId xmlns:p14="http://schemas.microsoft.com/office/powerpoint/2010/main" val="166688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counties now have home rule charters, and in keeping with the spirit of the tool chest, their implementation has been quite varied.  While most have rather broad ordinance authority to change levy limits, only a few have used this, about half have used their charter to change structure, and most have used it to implement a local sales tax. </a:t>
            </a:r>
          </a:p>
        </p:txBody>
      </p:sp>
      <p:sp>
        <p:nvSpPr>
          <p:cNvPr id="4" name="Slide Number Placeholder 3"/>
          <p:cNvSpPr>
            <a:spLocks noGrp="1"/>
          </p:cNvSpPr>
          <p:nvPr>
            <p:ph type="sldNum" sz="quarter" idx="5"/>
          </p:nvPr>
        </p:nvSpPr>
        <p:spPr/>
        <p:txBody>
          <a:bodyPr/>
          <a:lstStyle/>
          <a:p>
            <a:fld id="{54EEB602-95FC-483A-B12D-216A7AD7EA24}" type="slidenum">
              <a:rPr lang="en-US" smtClean="0"/>
              <a:t>12</a:t>
            </a:fld>
            <a:endParaRPr lang="en-US" dirty="0"/>
          </a:p>
        </p:txBody>
      </p:sp>
    </p:spTree>
    <p:extLst>
      <p:ext uri="{BB962C8B-B14F-4D97-AF65-F5344CB8AC3E}">
        <p14:creationId xmlns:p14="http://schemas.microsoft.com/office/powerpoint/2010/main" val="228272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24 counties have utilized the 11-10.2 provisions (2 of which subsequently adopted a home rule charter).    Most have either combined elected offices, redesignated elected offices as appointed, or both.  Although, several have used the provisions to separate the statutorily combined recorder/clerk and make the clerk elected. And I believe at least one county has combined and separated under two separate tool chest actions.   </a:t>
            </a:r>
          </a:p>
          <a:p>
            <a:endParaRPr lang="en-US" dirty="0"/>
          </a:p>
          <a:p>
            <a:r>
              <a:rPr lang="en-US" dirty="0"/>
              <a:t>Again, this is the spirit of the preamble to the Tool Chest legislation; it is the “adaptation in local governance in recognition of the diverse circumstances and resources of North Dakota communities</a:t>
            </a:r>
          </a:p>
        </p:txBody>
      </p:sp>
      <p:sp>
        <p:nvSpPr>
          <p:cNvPr id="4" name="Slide Number Placeholder 3"/>
          <p:cNvSpPr>
            <a:spLocks noGrp="1"/>
          </p:cNvSpPr>
          <p:nvPr>
            <p:ph type="sldNum" sz="quarter" idx="5"/>
          </p:nvPr>
        </p:nvSpPr>
        <p:spPr/>
        <p:txBody>
          <a:bodyPr/>
          <a:lstStyle/>
          <a:p>
            <a:fld id="{54EEB602-95FC-483A-B12D-216A7AD7EA24}" type="slidenum">
              <a:rPr lang="en-US" smtClean="0"/>
              <a:t>13</a:t>
            </a:fld>
            <a:endParaRPr lang="en-US" dirty="0"/>
          </a:p>
        </p:txBody>
      </p:sp>
    </p:spTree>
    <p:extLst>
      <p:ext uri="{BB962C8B-B14F-4D97-AF65-F5344CB8AC3E}">
        <p14:creationId xmlns:p14="http://schemas.microsoft.com/office/powerpoint/2010/main" val="292128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because its easy, I made a map of all the counties that have in-place one or more joint powers agreements with other counties, cities, schools, part districts, tribes, and others.  Its, as they say in the south “all you all”.  </a:t>
            </a:r>
          </a:p>
        </p:txBody>
      </p:sp>
      <p:sp>
        <p:nvSpPr>
          <p:cNvPr id="4" name="Slide Number Placeholder 3"/>
          <p:cNvSpPr>
            <a:spLocks noGrp="1"/>
          </p:cNvSpPr>
          <p:nvPr>
            <p:ph type="sldNum" sz="quarter" idx="5"/>
          </p:nvPr>
        </p:nvSpPr>
        <p:spPr/>
        <p:txBody>
          <a:bodyPr/>
          <a:lstStyle/>
          <a:p>
            <a:fld id="{54EEB602-95FC-483A-B12D-216A7AD7EA24}" type="slidenum">
              <a:rPr lang="en-US" smtClean="0"/>
              <a:t>14</a:t>
            </a:fld>
            <a:endParaRPr lang="en-US" dirty="0"/>
          </a:p>
        </p:txBody>
      </p:sp>
    </p:spTree>
    <p:extLst>
      <p:ext uri="{BB962C8B-B14F-4D97-AF65-F5344CB8AC3E}">
        <p14:creationId xmlns:p14="http://schemas.microsoft.com/office/powerpoint/2010/main" val="276279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has been the result?  While somewhat deceiving, looking at the “traditionally elected” offices of county government before the Tool Chest Legislation was passed, and those same offices now, you see that there are almost 100 fewer total “office holders” and almost 150 fewer elected officials.  A “super county legislator” would be pleased.   I say a bit deceiving, because, as those of you involved know, sometimes the addition of employees has been necessary- just removing the “elected status” doesn’t change the work that must be done – however it certainly provides significant administrative flexibility for county commissioners. </a:t>
            </a:r>
          </a:p>
        </p:txBody>
      </p:sp>
      <p:sp>
        <p:nvSpPr>
          <p:cNvPr id="4" name="Slide Number Placeholder 3"/>
          <p:cNvSpPr>
            <a:spLocks noGrp="1"/>
          </p:cNvSpPr>
          <p:nvPr>
            <p:ph type="sldNum" sz="quarter" idx="5"/>
          </p:nvPr>
        </p:nvSpPr>
        <p:spPr/>
        <p:txBody>
          <a:bodyPr/>
          <a:lstStyle/>
          <a:p>
            <a:fld id="{54EEB602-95FC-483A-B12D-216A7AD7EA24}" type="slidenum">
              <a:rPr lang="en-US" smtClean="0"/>
              <a:t>15</a:t>
            </a:fld>
            <a:endParaRPr lang="en-US" dirty="0"/>
          </a:p>
        </p:txBody>
      </p:sp>
    </p:spTree>
    <p:extLst>
      <p:ext uri="{BB962C8B-B14F-4D97-AF65-F5344CB8AC3E}">
        <p14:creationId xmlns:p14="http://schemas.microsoft.com/office/powerpoint/2010/main" val="406782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I just want to conclude by saying there are obviously lots of resources with your neighboring counties and the association has plenty of examples.</a:t>
            </a:r>
          </a:p>
        </p:txBody>
      </p:sp>
      <p:sp>
        <p:nvSpPr>
          <p:cNvPr id="4" name="Slide Number Placeholder 3"/>
          <p:cNvSpPr>
            <a:spLocks noGrp="1"/>
          </p:cNvSpPr>
          <p:nvPr>
            <p:ph type="sldNum" sz="quarter" idx="5"/>
          </p:nvPr>
        </p:nvSpPr>
        <p:spPr/>
        <p:txBody>
          <a:bodyPr/>
          <a:lstStyle/>
          <a:p>
            <a:fld id="{F07F282E-55F5-4803-B60F-09BA4600E538}" type="slidenum">
              <a:rPr lang="en-US" smtClean="0"/>
              <a:t>16</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Too often when we use the term “tool Chest” we are referring to one, important, but pretty small piece of a 100 plus page bill that enacted or reenacted 53 sections of Century Code, while also repealing 30 sections of existing law governing local government authority and limitations on that authority.</a:t>
            </a:r>
          </a:p>
          <a:p>
            <a:pPr defTabSz="942289">
              <a:defRPr/>
            </a:pPr>
            <a:endParaRPr lang="en-US" dirty="0"/>
          </a:p>
          <a:p>
            <a:pPr defTabSz="942289">
              <a:defRPr/>
            </a:pPr>
            <a:r>
              <a:rPr lang="en-US" dirty="0"/>
              <a:t>This omnibus bill begins with: (Read the slide)  This is a huge recognition of the diversity among local governments.  Too often even now, but certainly before the 1990’s, the legislature acted as if all counties, all cities, and townships were alike, and they could “fix” a problem with a statute. </a:t>
            </a:r>
          </a:p>
          <a:p>
            <a:pPr defTabSz="942289">
              <a:defRPr/>
            </a:pPr>
            <a:endParaRPr lang="en-US" dirty="0"/>
          </a:p>
          <a:p>
            <a:pPr defTabSz="942289">
              <a:defRPr/>
            </a:pPr>
            <a:r>
              <a:rPr lang="en-US" dirty="0"/>
              <a:t>We have to remember that the Tool Chest came on the heals of a serious downturn in the state’s economic situation. Oil projection had been dropping steadily for more than a decade, ag income was down by almost 25% from 10 years before, state tax revenues were stretched.   So, the legislature, struggling with their budget, naturally looked at making local government more cost-effective.  This was at the time of the very first (unsuccessful) “</a:t>
            </a:r>
            <a:r>
              <a:rPr lang="en-US" dirty="0" err="1"/>
              <a:t>SuperCounty</a:t>
            </a:r>
            <a:r>
              <a:rPr lang="en-US" dirty="0"/>
              <a:t> Bill” .  SB2325 proposed collapsing 53 counties into 15 multi-county districts with one board of commissioners, and one set of elected and appointed officials.  </a:t>
            </a:r>
            <a:r>
              <a:rPr lang="en-US" i="1" dirty="0"/>
              <a:t>It was </a:t>
            </a:r>
            <a:r>
              <a:rPr lang="en-US" sz="1900" i="1" dirty="0">
                <a:latin typeface="Calibri" panose="020F0502020204030204" pitchFamily="34" charset="0"/>
                <a:ea typeface="Calibri" panose="020F0502020204030204" pitchFamily="34" charset="0"/>
                <a:cs typeface="Times New Roman" panose="02020603050405020304" pitchFamily="18" charset="0"/>
              </a:rPr>
              <a:t>claimed that local governing boards were unwilling to consider shared services, cooperative efforts and consolidation. </a:t>
            </a:r>
            <a:r>
              <a:rPr lang="en-US" sz="1900" dirty="0">
                <a:latin typeface="Calibri" panose="020F0502020204030204" pitchFamily="34" charset="0"/>
                <a:ea typeface="Calibri" panose="020F0502020204030204" pitchFamily="34" charset="0"/>
                <a:cs typeface="Times New Roman" panose="02020603050405020304" pitchFamily="18" charset="0"/>
              </a:rPr>
              <a:t>So the legislature had to do that for them – starting with the counties.</a:t>
            </a:r>
            <a:endParaRPr lang="en-US" i="0" dirty="0"/>
          </a:p>
          <a:p>
            <a:pPr defTabSz="942289">
              <a:defRPr/>
            </a:pPr>
            <a:endParaRPr lang="en-US" dirty="0"/>
          </a:p>
          <a:p>
            <a:pPr defTabSz="942289">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Dillon’s Rule</a:t>
            </a: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I put this in as a reference to what nationally our historical structure of county government is termed.  It refers to court opinion written by  Iowa Supreme Court Justice John Dillon that says. </a:t>
            </a: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	Local government only exercises </a:t>
            </a: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	(1) powers expressly granted by the state, </a:t>
            </a: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	(2) powers necessarily and fairly implied from the grant of power, and </a:t>
            </a: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	(3) powers crucial to the existence of local government.</a:t>
            </a: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Effectively the opposite of the Federal state relationships that says whatever isn’t reserved for the federal government is state.</a:t>
            </a:r>
          </a:p>
          <a:p>
            <a:pPr>
              <a:lnSpc>
                <a:spcPct val="107000"/>
              </a:lnSpc>
              <a:spcAft>
                <a:spcPts val="824"/>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So historically, the structure of counties at least was that county boards and county voters weren’t permitted to make changes on how they were structured, funded, or the services they delivered.</a:t>
            </a:r>
          </a:p>
          <a:p>
            <a:pPr>
              <a:lnSpc>
                <a:spcPct val="107000"/>
              </a:lnSpc>
              <a:spcAft>
                <a:spcPts val="824"/>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Counties were granted the ability to enter into joint powers agreements with other counties, as well as cities, townships and other local governments.  While initially fairly broad, subsequent legislatures added very specific instances where JPAs could be used, to the point where the court determined that they could ONLY be used in those specific circumstances. </a:t>
            </a:r>
          </a:p>
          <a:p>
            <a:pPr>
              <a:lnSpc>
                <a:spcPct val="107000"/>
              </a:lnSpc>
              <a:spcAft>
                <a:spcPts val="824"/>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Similarly, there was hope that counties would be given greater latitude when they were granted Home Rule Authority in 1985, A city home rule court case  </a:t>
            </a:r>
            <a:r>
              <a:rPr lang="en-US" kern="100" dirty="0" err="1">
                <a:latin typeface="Calibri" panose="020F0502020204030204" pitchFamily="34" charset="0"/>
                <a:ea typeface="Calibri" panose="020F0502020204030204" pitchFamily="34" charset="0"/>
                <a:cs typeface="Times New Roman" panose="02020603050405020304" pitchFamily="18" charset="0"/>
              </a:rPr>
              <a:t>Litten</a:t>
            </a:r>
            <a:r>
              <a:rPr lang="en-US" kern="100" dirty="0">
                <a:latin typeface="Calibri" panose="020F0502020204030204" pitchFamily="34" charset="0"/>
                <a:ea typeface="Calibri" panose="020F0502020204030204" pitchFamily="34" charset="0"/>
                <a:cs typeface="Times New Roman" panose="02020603050405020304" pitchFamily="18" charset="0"/>
              </a:rPr>
              <a:t> v. City of Fargo, successive legislation and most specifically a 1989 Attorney General opinion greatly limited what could be accomplished through home rule  for counties.  The AG concluded “</a:t>
            </a:r>
            <a:r>
              <a:rPr lang="en-US" i="1" kern="100" dirty="0">
                <a:latin typeface="Calibri" panose="020F0502020204030204" pitchFamily="34" charset="0"/>
                <a:ea typeface="Calibri" panose="020F0502020204030204" pitchFamily="34" charset="0"/>
                <a:cs typeface="Times New Roman" panose="02020603050405020304" pitchFamily="18" charset="0"/>
              </a:rPr>
              <a:t>Thus, it appears that the decision in </a:t>
            </a:r>
            <a:r>
              <a:rPr lang="en-US" i="1" kern="100" dirty="0" err="1">
                <a:latin typeface="Calibri" panose="020F0502020204030204" pitchFamily="34" charset="0"/>
                <a:ea typeface="Calibri" panose="020F0502020204030204" pitchFamily="34" charset="0"/>
                <a:cs typeface="Times New Roman" panose="02020603050405020304" pitchFamily="18" charset="0"/>
              </a:rPr>
              <a:t>Litten</a:t>
            </a:r>
            <a:r>
              <a:rPr lang="en-US" i="1" kern="100" dirty="0">
                <a:latin typeface="Calibri" panose="020F0502020204030204" pitchFamily="34" charset="0"/>
                <a:ea typeface="Calibri" panose="020F0502020204030204" pitchFamily="34" charset="0"/>
                <a:cs typeface="Times New Roman" panose="02020603050405020304" pitchFamily="18" charset="0"/>
              </a:rPr>
              <a:t> would be applicable to a home rule county under existing statutory language and would prohibit a home rule county from determining the structure or form of its county government</a:t>
            </a:r>
            <a:r>
              <a:rPr lang="en-US"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24"/>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kern="100" dirty="0">
                <a:latin typeface="Calibri" panose="020F0502020204030204" pitchFamily="34" charset="0"/>
                <a:ea typeface="Calibri" panose="020F0502020204030204" pitchFamily="34" charset="0"/>
                <a:cs typeface="Times New Roman" panose="02020603050405020304" pitchFamily="18" charset="0"/>
              </a:rPr>
              <a:t>So, the Legislature in 1993 was wrong and right.  It wasn’t that counties </a:t>
            </a:r>
            <a:r>
              <a:rPr lang="en-US" kern="100" dirty="0" err="1">
                <a:latin typeface="Calibri" panose="020F0502020204030204" pitchFamily="34" charset="0"/>
                <a:ea typeface="Calibri" panose="020F0502020204030204" pitchFamily="34" charset="0"/>
                <a:cs typeface="Times New Roman" panose="02020603050405020304" pitchFamily="18" charset="0"/>
              </a:rPr>
              <a:t>weren't;’t</a:t>
            </a:r>
            <a:r>
              <a:rPr lang="en-US" kern="100" dirty="0">
                <a:latin typeface="Calibri" panose="020F0502020204030204" pitchFamily="34" charset="0"/>
                <a:ea typeface="Calibri" panose="020F0502020204030204" pitchFamily="34" charset="0"/>
                <a:cs typeface="Times New Roman" panose="02020603050405020304" pitchFamily="18" charset="0"/>
              </a:rPr>
              <a:t> interested in structural change, it was just impossible to accomplish within the legislative restrictions.   </a:t>
            </a:r>
          </a:p>
          <a:p>
            <a:pPr defTabSz="942289">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4</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 the local desire for greater flexibility and the pressures of the Legislature the County Commissioners passed a resolution supporting the development of options for greater local control.  The hybrid legislative/local government ACIR had an interim study of the topic and endorsed this concept, and the ND Consensus Council received a grant to empanel a working group to iron out the details.  This working group had county, city and township officials, legislators and legal council.  </a:t>
            </a:r>
          </a:p>
          <a:p>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dirty="0"/>
          </a:p>
        </p:txBody>
      </p:sp>
    </p:spTree>
    <p:extLst>
      <p:ext uri="{BB962C8B-B14F-4D97-AF65-F5344CB8AC3E}">
        <p14:creationId xmlns:p14="http://schemas.microsoft.com/office/powerpoint/2010/main" val="118072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As I said, the result was a huge piece of legislation, generally broadening and simplifying joint powers and home rule provisions – repealing many of the specific instances.  But for counties and cities it created (what was once) a mandatory every 5 year study process of their structure.  This was changed to an optional process that can be initiated by the board or the citizens.  And specifically for counties, it created a way that a county board or the citizens could initiate structural changes to county government – that part that is often thought of when we say Tool Chest. </a:t>
            </a:r>
          </a:p>
        </p:txBody>
      </p:sp>
      <p:sp>
        <p:nvSpPr>
          <p:cNvPr id="4" name="Slide Number Placeholder 3"/>
          <p:cNvSpPr>
            <a:spLocks noGrp="1"/>
          </p:cNvSpPr>
          <p:nvPr>
            <p:ph type="sldNum" sz="quarter" idx="5"/>
          </p:nvPr>
        </p:nvSpPr>
        <p:spPr/>
        <p:txBody>
          <a:bodyPr/>
          <a:lstStyle/>
          <a:p>
            <a:fld id="{F07F282E-55F5-4803-B60F-09BA4600E538}" type="slidenum">
              <a:rPr lang="en-US" smtClean="0"/>
              <a:t>6</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Sales tax					but no other taxes – this may need revisiting</a:t>
            </a:r>
          </a:p>
          <a:p>
            <a:pPr defTabSz="942289">
              <a:defRPr/>
            </a:pPr>
            <a:r>
              <a:rPr lang="en-US" dirty="0"/>
              <a:t>Levy consolidation and levy limits			but not tax classification and assessment</a:t>
            </a:r>
          </a:p>
          <a:p>
            <a:pPr defTabSz="942289">
              <a:defRPr/>
            </a:pPr>
            <a:r>
              <a:rPr lang="en-US" dirty="0"/>
              <a:t>Ordinance authority – like recent ATVs, Dogs, Tobacco taxes, 	but not crimes and penalties\</a:t>
            </a:r>
          </a:p>
          <a:p>
            <a:pPr defTabSz="942289">
              <a:defRPr/>
            </a:pPr>
            <a:r>
              <a:rPr lang="en-US" dirty="0"/>
              <a:t>Expenditures beyond state law (Dillon discussion)		but can’t regulate business regulated by state</a:t>
            </a:r>
          </a:p>
          <a:p>
            <a:pPr defTabSz="942289">
              <a:defRPr/>
            </a:pPr>
            <a:r>
              <a:rPr lang="en-US" dirty="0"/>
              <a:t>County structure (appoint consolidate, combine_		but can’t change how elections are conducted</a:t>
            </a:r>
          </a:p>
          <a:p>
            <a:pPr defTabSz="942289">
              <a:defRPr/>
            </a:pPr>
            <a:endParaRPr lang="en-US" dirty="0"/>
          </a:p>
          <a:p>
            <a:pPr defTabSz="942289">
              <a:defRPr/>
            </a:pPr>
            <a:r>
              <a:rPr lang="en-US" dirty="0"/>
              <a:t>CONSULT YOUR STATE”S ATTORNEY</a:t>
            </a:r>
          </a:p>
        </p:txBody>
      </p:sp>
      <p:sp>
        <p:nvSpPr>
          <p:cNvPr id="4" name="Slide Number Placeholder 3"/>
          <p:cNvSpPr>
            <a:spLocks noGrp="1"/>
          </p:cNvSpPr>
          <p:nvPr>
            <p:ph type="sldNum" sz="quarter" idx="5"/>
          </p:nvPr>
        </p:nvSpPr>
        <p:spPr/>
        <p:txBody>
          <a:bodyPr/>
          <a:lstStyle/>
          <a:p>
            <a:fld id="{F07F282E-55F5-4803-B60F-09BA4600E538}" type="slidenum">
              <a:rPr lang="en-US" smtClean="0"/>
              <a:t>7</a:t>
            </a:fld>
            <a:endParaRPr lang="en-US" dirty="0"/>
          </a:p>
        </p:txBody>
      </p:sp>
    </p:spTree>
    <p:extLst>
      <p:ext uri="{BB962C8B-B14F-4D97-AF65-F5344CB8AC3E}">
        <p14:creationId xmlns:p14="http://schemas.microsoft.com/office/powerpoint/2010/main" val="260555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part most often is looked at as TOOL CHEST is the 11-10.2 provisions that allow for county structural changes without a vote, unless the decision is referred.  At a high level, this statute permits: </a:t>
            </a:r>
          </a:p>
          <a:p>
            <a:pPr defTabSz="942289">
              <a:defRPr/>
            </a:pPr>
            <a:endParaRPr lang="en-US" dirty="0"/>
          </a:p>
          <a:p>
            <a:pPr defTabSz="942289">
              <a:defRPr/>
            </a:pPr>
            <a:r>
              <a:rPr lang="en-US" dirty="0"/>
              <a:t>	YES						NO</a:t>
            </a:r>
          </a:p>
          <a:p>
            <a:pPr marL="353358" indent="-353358">
              <a:buFont typeface="Wingdings" panose="05000000000000000000" pitchFamily="2" charset="2"/>
              <a:buChar char="§"/>
            </a:pPr>
            <a:r>
              <a:rPr lang="en-US" dirty="0"/>
              <a:t>Combine statutory offices		Commission and Sheriff are constitutionally created and cannot be changed</a:t>
            </a:r>
          </a:p>
          <a:p>
            <a:pPr marL="353358" indent="-353358">
              <a:buFont typeface="Wingdings" panose="05000000000000000000" pitchFamily="2" charset="2"/>
              <a:buChar char="§"/>
            </a:pPr>
            <a:r>
              <a:rPr lang="en-US" dirty="0"/>
              <a:t>Separate offices statutorily combined (Clerk/Recorder)</a:t>
            </a:r>
          </a:p>
          <a:p>
            <a:pPr marL="353358" indent="-353358">
              <a:buFont typeface="Wingdings" panose="05000000000000000000" pitchFamily="2" charset="2"/>
              <a:buChar char="§"/>
            </a:pPr>
            <a:r>
              <a:rPr lang="en-US" dirty="0"/>
              <a:t>Redesignate elected offices as appointed	State’s Attorney can be changed to appointed but must be voted on first</a:t>
            </a:r>
          </a:p>
          <a:p>
            <a:pPr defTabSz="942289">
              <a:defRPr/>
            </a:pPr>
            <a:r>
              <a:rPr lang="en-US" dirty="0"/>
              <a:t>	</a:t>
            </a:r>
          </a:p>
        </p:txBody>
      </p:sp>
      <p:sp>
        <p:nvSpPr>
          <p:cNvPr id="4" name="Slide Number Placeholder 3"/>
          <p:cNvSpPr>
            <a:spLocks noGrp="1"/>
          </p:cNvSpPr>
          <p:nvPr>
            <p:ph type="sldNum" sz="quarter" idx="5"/>
          </p:nvPr>
        </p:nvSpPr>
        <p:spPr/>
        <p:txBody>
          <a:bodyPr/>
          <a:lstStyle/>
          <a:p>
            <a:fld id="{F07F282E-55F5-4803-B60F-09BA4600E538}" type="slidenum">
              <a:rPr lang="en-US" smtClean="0"/>
              <a:t>8</a:t>
            </a:fld>
            <a:endParaRPr lang="en-US" dirty="0"/>
          </a:p>
        </p:txBody>
      </p:sp>
    </p:spTree>
    <p:extLst>
      <p:ext uri="{BB962C8B-B14F-4D97-AF65-F5344CB8AC3E}">
        <p14:creationId xmlns:p14="http://schemas.microsoft.com/office/powerpoint/2010/main" val="417857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Briefly the process of these two options, but </a:t>
            </a:r>
            <a:r>
              <a:rPr lang="en-US" dirty="0" err="1"/>
              <a:t>NDACo</a:t>
            </a:r>
            <a:r>
              <a:rPr lang="en-US" dirty="0"/>
              <a:t> has lots of resources to assist if you should choose going down this road.   For Home rule the general steps are:</a:t>
            </a:r>
          </a:p>
          <a:p>
            <a:endParaRPr lang="en-US" dirty="0"/>
          </a:p>
          <a:p>
            <a:pPr marL="294465" indent="-294465">
              <a:buFont typeface="Wingdings" panose="05000000000000000000" pitchFamily="2" charset="2"/>
              <a:buChar char="Ø"/>
            </a:pPr>
            <a:r>
              <a:rPr lang="en-US" dirty="0"/>
              <a:t>Commission by motion or citizens by petition cause a home rule charter to be drafted for voter consideration</a:t>
            </a:r>
          </a:p>
          <a:p>
            <a:pPr marL="294465" indent="-294465">
              <a:buFont typeface="Wingdings" panose="05000000000000000000" pitchFamily="2" charset="2"/>
              <a:buChar char="Ø"/>
            </a:pPr>
            <a:endParaRPr lang="en-US" dirty="0"/>
          </a:p>
          <a:p>
            <a:pPr marL="294465" indent="-294465">
              <a:buFont typeface="Wingdings" panose="05000000000000000000" pitchFamily="2" charset="2"/>
              <a:buChar char="Ø"/>
            </a:pPr>
            <a:r>
              <a:rPr lang="en-US" dirty="0"/>
              <a:t>Commission appoints a charter commission of at least 5 members – no membership requirements</a:t>
            </a:r>
          </a:p>
          <a:p>
            <a:pPr marL="294465" indent="-294465">
              <a:buFont typeface="Wingdings" panose="05000000000000000000" pitchFamily="2" charset="2"/>
              <a:buChar char="Ø"/>
            </a:pPr>
            <a:endParaRPr lang="en-US" dirty="0"/>
          </a:p>
          <a:p>
            <a:pPr marL="294465" indent="-294465">
              <a:buFont typeface="Wingdings" panose="05000000000000000000" pitchFamily="2" charset="2"/>
              <a:buChar char="Ø"/>
            </a:pPr>
            <a:r>
              <a:rPr lang="en-US" dirty="0"/>
              <a:t>Commission meets in public, must hold at least 1 public hearing</a:t>
            </a:r>
          </a:p>
          <a:p>
            <a:pPr marL="294465" indent="-294465">
              <a:buFont typeface="Wingdings" panose="05000000000000000000" pitchFamily="2" charset="2"/>
              <a:buChar char="Ø"/>
            </a:pPr>
            <a:endParaRPr lang="en-US" dirty="0"/>
          </a:p>
          <a:p>
            <a:pPr marL="294465" indent="-294465">
              <a:buFont typeface="Wingdings" panose="05000000000000000000" pitchFamily="2" charset="2"/>
              <a:buChar char="Ø"/>
            </a:pPr>
            <a:r>
              <a:rPr lang="en-US" dirty="0"/>
              <a:t>At least 60 days, but no more than 2 years later, the charter commission submits charter to county commission for placement on the ballot </a:t>
            </a:r>
          </a:p>
          <a:p>
            <a:endParaRPr lang="en-US" dirty="0"/>
          </a:p>
          <a:p>
            <a:r>
              <a:rPr lang="en-US" dirty="0"/>
              <a:t>But remember, once it is put in motion, the charter commission is largely in-charge and what they return (or don’t) is what goes to the voters.  The commission is not given a veto.  In some cases, the county commission has appointed several of their own members to the charter commission because of this situation</a:t>
            </a:r>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205243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high level process for implementing 11-10.2 changes is here, </a:t>
            </a:r>
          </a:p>
          <a:p>
            <a:endParaRPr lang="en-US" dirty="0"/>
          </a:p>
          <a:p>
            <a:r>
              <a:rPr lang="en-US" dirty="0"/>
              <a:t>1. By majority vote, the board adopts a preliminary resolution incorporating a proposed plan for combining or separating county offices, or redesignating a county office as elective or appointive. </a:t>
            </a:r>
          </a:p>
          <a:p>
            <a:r>
              <a:rPr lang="en-US" dirty="0"/>
              <a:t>2. Complete text of the proposed plan (as outlined by 11-10.2-03) is published in the official county newspaper at least once during two different weeks within the 30-day period immediately following the adoption of the preliminary resolution. </a:t>
            </a:r>
          </a:p>
          <a:p>
            <a:r>
              <a:rPr lang="en-US" dirty="0"/>
              <a:t>3. Board shall hold public hearings and community forums or use other suitable means to disseminate information, receive suggestions and comments, and encourage public discussion of the purpose, conclusions, and recommendations of the plan. (Counties that have made strong efforts to hold public meetings throughout the county have generally experienced much greater success and public support.) </a:t>
            </a:r>
          </a:p>
          <a:p>
            <a:r>
              <a:rPr lang="en-US" dirty="0"/>
              <a:t>4. Within 2 years after the adoption of the preliminary resolution, the board may by final resolution approve the plan or amend the plan and approve it for implementation according to its terms. </a:t>
            </a:r>
          </a:p>
          <a:p>
            <a:r>
              <a:rPr lang="en-US" dirty="0"/>
              <a:t>5. The final resolution may be referred to the qualified electors of the county by a petition (signed by 10% of those voting for governor) protesting the plan, if filed with county auditor (or equivalent) within 30 days. </a:t>
            </a:r>
          </a:p>
          <a:p>
            <a:r>
              <a:rPr lang="en-US" dirty="0"/>
              <a:t>6. If referred, implementation is suspended. Commission must reconsider the resolution and if the Commission decides not to repeal their final resolution – the resolution must be submitted to a vote at the next regular election.</a:t>
            </a:r>
          </a:p>
          <a:p>
            <a:endParaRPr lang="en-US" dirty="0"/>
          </a:p>
          <a:p>
            <a:r>
              <a:rPr lang="en-US" dirty="0"/>
              <a:t>It should be noted that 11-10.2 prohibits changing an elected official’s office to become effective during their elected term, so it is important to plan ahead if such changes are contemplated, to schedule implementation at the completion of a term or upon vacation of the office.</a:t>
            </a:r>
          </a:p>
          <a:p>
            <a:endParaRPr lang="en-US" dirty="0"/>
          </a:p>
          <a:p>
            <a:r>
              <a:rPr lang="en-US" dirty="0"/>
              <a:t>Again, NDACo has a brief guide on this process, examples of “plans” that have been adopted, and as I mentioned, engage your state’s attorney early.</a:t>
            </a:r>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410036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a:lstStyle/>
          <a:p>
            <a:pPr algn="l"/>
            <a:r>
              <a:rPr lang="en-US" dirty="0"/>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3/8/2024</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3/8/2024</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3/8/2024</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3/8/2024</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3/8/2024</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3/8/2024</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a:lstStyle>
            <a:lvl1pPr>
              <a:defRPr>
                <a:effectLst/>
              </a:defRPr>
            </a:lvl1pPr>
          </a:lstStyle>
          <a:p>
            <a:fld id="{07B0C15C-146D-42C9-B24A-389A27E5FC3F}" type="datetime1">
              <a:rPr lang="en-US" smtClean="0">
                <a:solidFill>
                  <a:schemeClr val="tx2"/>
                </a:solidFill>
              </a:rPr>
              <a:pPr/>
              <a:t>3/8/2024</a:t>
            </a:fld>
            <a:endParaRPr lang="en-US"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3/8/2024</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3/8/2024</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3/8/2024</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3/8/2024</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3/8/2024</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3/8/2024</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628168" y="1057522"/>
            <a:ext cx="5120975" cy="2173433"/>
          </a:xfrm>
        </p:spPr>
        <p:txBody>
          <a:bodyPr vert="horz" lIns="109728" tIns="109728" rIns="109728" bIns="91440" rtlCol="0" anchor="ctr">
            <a:normAutofit fontScale="90000"/>
          </a:bodyPr>
          <a:lstStyle/>
          <a:p>
            <a:r>
              <a:rPr lang="en-US" dirty="0"/>
              <a:t>Tool Chest for Local Government</a:t>
            </a:r>
          </a:p>
        </p:txBody>
      </p:sp>
      <p:pic>
        <p:nvPicPr>
          <p:cNvPr id="41" name="Picture Placeholder 40" descr="A large room with glass walls&#1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859936" y="-2"/>
            <a:ext cx="5332064" cy="6858002"/>
          </a:xfr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1535371" y="1044054"/>
            <a:ext cx="10013709" cy="1030360"/>
          </a:xfrm>
        </p:spPr>
        <p:txBody>
          <a:bodyPr>
            <a:normAutofit fontScale="90000"/>
          </a:bodyPr>
          <a:lstStyle/>
          <a:p>
            <a:r>
              <a:rPr lang="en-US" dirty="0"/>
              <a:t>11-10.2 Consolidation, separation, redesignation</a:t>
            </a:r>
          </a:p>
        </p:txBody>
      </p:sp>
      <p:sp>
        <p:nvSpPr>
          <p:cNvPr id="5" name="Slide Number Placeholder 4">
            <a:extLst>
              <a:ext uri="{FF2B5EF4-FFF2-40B4-BE49-F238E27FC236}">
                <a16:creationId xmlns:a16="http://schemas.microsoft.com/office/drawing/2014/main" id="{EF3BF995-3A96-4426-B458-AE23D8310B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10</a:t>
            </a:fld>
            <a:endParaRPr lang="en-US" dirty="0"/>
          </a:p>
        </p:txBody>
      </p:sp>
      <p:sp>
        <p:nvSpPr>
          <p:cNvPr id="2" name="TextBox 1">
            <a:extLst>
              <a:ext uri="{FF2B5EF4-FFF2-40B4-BE49-F238E27FC236}">
                <a16:creationId xmlns:a16="http://schemas.microsoft.com/office/drawing/2014/main" id="{CECDF5C1-EAB6-CEE3-132B-EF3E423686B7}"/>
              </a:ext>
            </a:extLst>
          </p:cNvPr>
          <p:cNvSpPr txBox="1"/>
          <p:nvPr/>
        </p:nvSpPr>
        <p:spPr>
          <a:xfrm>
            <a:off x="1672389" y="2641745"/>
            <a:ext cx="10013708" cy="3785652"/>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Commission adopts preliminary resolution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Plan for the change is drafted and published</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Public information dissemination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Within 2 years the commission votes to adopt the final plan</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Final plan resolution may be referred (10% voting for gov)</a:t>
            </a:r>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417511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Placeholder 55" descr="Building Skyline">
            <a:extLst>
              <a:ext uri="{FF2B5EF4-FFF2-40B4-BE49-F238E27FC236}">
                <a16:creationId xmlns:a16="http://schemas.microsoft.com/office/drawing/2014/main" id="{8151A96E-A066-4899-8E11-03CDD28C55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41" name="Title 40">
            <a:extLst>
              <a:ext uri="{FF2B5EF4-FFF2-40B4-BE49-F238E27FC236}">
                <a16:creationId xmlns:a16="http://schemas.microsoft.com/office/drawing/2014/main" id="{1B3AD758-B43F-43DC-8A29-B21D2FA57DB1}"/>
              </a:ext>
            </a:extLst>
          </p:cNvPr>
          <p:cNvSpPr>
            <a:spLocks noGrp="1"/>
          </p:cNvSpPr>
          <p:nvPr>
            <p:ph type="title"/>
          </p:nvPr>
        </p:nvSpPr>
        <p:spPr>
          <a:xfrm>
            <a:off x="-1725" y="1095508"/>
            <a:ext cx="4606535" cy="3936931"/>
          </a:xfrm>
        </p:spPr>
        <p:txBody>
          <a:bodyPr anchor="b">
            <a:noAutofit/>
          </a:bodyPr>
          <a:lstStyle/>
          <a:p>
            <a:r>
              <a:rPr lang="en-US" dirty="0"/>
              <a:t>Things do not happen. Things are made to happen.</a:t>
            </a:r>
          </a:p>
        </p:txBody>
      </p:sp>
      <p:sp>
        <p:nvSpPr>
          <p:cNvPr id="42" name="Text Placeholder 41">
            <a:extLst>
              <a:ext uri="{FF2B5EF4-FFF2-40B4-BE49-F238E27FC236}">
                <a16:creationId xmlns:a16="http://schemas.microsoft.com/office/drawing/2014/main" id="{1D83C2FF-8BF9-4D9A-90A2-5676AC906E6E}"/>
              </a:ext>
            </a:extLst>
          </p:cNvPr>
          <p:cNvSpPr>
            <a:spLocks noGrp="1"/>
          </p:cNvSpPr>
          <p:nvPr>
            <p:ph type="body" sz="quarter" idx="14"/>
          </p:nvPr>
        </p:nvSpPr>
        <p:spPr>
          <a:xfrm>
            <a:off x="-1726" y="5032439"/>
            <a:ext cx="4606535" cy="1079962"/>
          </a:xfrm>
        </p:spPr>
        <p:txBody>
          <a:bodyPr>
            <a:normAutofit/>
          </a:bodyPr>
          <a:lstStyle/>
          <a:p>
            <a:r>
              <a:rPr lang="en-US" dirty="0"/>
              <a:t>John F Kennedy</a:t>
            </a:r>
          </a:p>
        </p:txBody>
      </p:sp>
      <p:sp>
        <p:nvSpPr>
          <p:cNvPr id="23" name="Footer Placeholder 22">
            <a:extLst>
              <a:ext uri="{FF2B5EF4-FFF2-40B4-BE49-F238E27FC236}">
                <a16:creationId xmlns:a16="http://schemas.microsoft.com/office/drawing/2014/main" id="{2D194642-A6DF-44F2-AADD-B91BD7DF2EEB}"/>
              </a:ext>
            </a:extLst>
          </p:cNvPr>
          <p:cNvSpPr>
            <a:spLocks noGrp="1"/>
          </p:cNvSpPr>
          <p:nvPr>
            <p:ph type="ftr" sz="quarter" idx="11"/>
          </p:nvPr>
        </p:nvSpPr>
        <p:spPr>
          <a:xfrm>
            <a:off x="855388" y="6309360"/>
            <a:ext cx="6007691" cy="457200"/>
          </a:xfrm>
        </p:spPr>
        <p:txBody>
          <a:bodyPr/>
          <a:lstStyle/>
          <a:p>
            <a:r>
              <a:rPr lang="en-US" dirty="0"/>
              <a:t>Presentation Title</a:t>
            </a:r>
          </a:p>
        </p:txBody>
      </p:sp>
      <p:sp>
        <p:nvSpPr>
          <p:cNvPr id="24" name="Slide Number Placeholder 23">
            <a:extLst>
              <a:ext uri="{FF2B5EF4-FFF2-40B4-BE49-F238E27FC236}">
                <a16:creationId xmlns:a16="http://schemas.microsoft.com/office/drawing/2014/main" id="{8CCD3357-E9A1-4B6C-ACE7-EBAE9E70BFD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11</a:t>
            </a:fld>
            <a:endParaRPr lang="en-US" dirty="0"/>
          </a:p>
        </p:txBody>
      </p:sp>
    </p:spTree>
    <p:extLst>
      <p:ext uri="{BB962C8B-B14F-4D97-AF65-F5344CB8AC3E}">
        <p14:creationId xmlns:p14="http://schemas.microsoft.com/office/powerpoint/2010/main" val="318511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a:lstStyle/>
          <a:p>
            <a:r>
              <a:rPr lang="en-US" dirty="0">
                <a:solidFill>
                  <a:srgbClr val="FF6600"/>
                </a:solidFill>
              </a:rPr>
              <a:t>Home Rule Charters</a:t>
            </a:r>
          </a:p>
        </p:txBody>
      </p:sp>
      <p:sp>
        <p:nvSpPr>
          <p:cNvPr id="5" name="Slide Number Placeholder 4">
            <a:extLst>
              <a:ext uri="{FF2B5EF4-FFF2-40B4-BE49-F238E27FC236}">
                <a16:creationId xmlns:a16="http://schemas.microsoft.com/office/drawing/2014/main" id="{46B20231-9711-4B47-A80C-85346582D3DF}"/>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12</a:t>
            </a:fld>
            <a:endParaRPr lang="en-US" dirty="0"/>
          </a:p>
        </p:txBody>
      </p:sp>
      <p:pic>
        <p:nvPicPr>
          <p:cNvPr id="7" name="Picture 6">
            <a:extLst>
              <a:ext uri="{FF2B5EF4-FFF2-40B4-BE49-F238E27FC236}">
                <a16:creationId xmlns:a16="http://schemas.microsoft.com/office/drawing/2014/main" id="{86D95518-4772-6F60-E877-33E45E7926E2}"/>
              </a:ext>
            </a:extLst>
          </p:cNvPr>
          <p:cNvPicPr>
            <a:picLocks noChangeAspect="1"/>
          </p:cNvPicPr>
          <p:nvPr/>
        </p:nvPicPr>
        <p:blipFill>
          <a:blip r:embed="rId3"/>
          <a:stretch>
            <a:fillRect/>
          </a:stretch>
        </p:blipFill>
        <p:spPr>
          <a:xfrm>
            <a:off x="2822713" y="76020"/>
            <a:ext cx="7464287" cy="4644870"/>
          </a:xfrm>
          <a:prstGeom prst="rect">
            <a:avLst/>
          </a:prstGeom>
        </p:spPr>
      </p:pic>
    </p:spTree>
    <p:extLst>
      <p:ext uri="{BB962C8B-B14F-4D97-AF65-F5344CB8AC3E}">
        <p14:creationId xmlns:p14="http://schemas.microsoft.com/office/powerpoint/2010/main" val="205901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a:lstStyle/>
          <a:p>
            <a:r>
              <a:rPr lang="en-US" dirty="0">
                <a:solidFill>
                  <a:srgbClr val="FF6600"/>
                </a:solidFill>
              </a:rPr>
              <a:t>Home Rule Charters</a:t>
            </a:r>
            <a:r>
              <a:rPr lang="en-US" dirty="0">
                <a:solidFill>
                  <a:srgbClr val="FF0000"/>
                </a:solidFill>
              </a:rPr>
              <a:t>/11-10.2</a:t>
            </a:r>
          </a:p>
        </p:txBody>
      </p:sp>
      <p:sp>
        <p:nvSpPr>
          <p:cNvPr id="5" name="Slide Number Placeholder 4">
            <a:extLst>
              <a:ext uri="{FF2B5EF4-FFF2-40B4-BE49-F238E27FC236}">
                <a16:creationId xmlns:a16="http://schemas.microsoft.com/office/drawing/2014/main" id="{46B20231-9711-4B47-A80C-85346582D3DF}"/>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13</a:t>
            </a:fld>
            <a:endParaRPr lang="en-US" dirty="0"/>
          </a:p>
        </p:txBody>
      </p:sp>
      <p:pic>
        <p:nvPicPr>
          <p:cNvPr id="3" name="Picture 2">
            <a:extLst>
              <a:ext uri="{FF2B5EF4-FFF2-40B4-BE49-F238E27FC236}">
                <a16:creationId xmlns:a16="http://schemas.microsoft.com/office/drawing/2014/main" id="{996994C0-64C4-216D-63F4-B62623A1B930}"/>
              </a:ext>
            </a:extLst>
          </p:cNvPr>
          <p:cNvPicPr>
            <a:picLocks noChangeAspect="1"/>
          </p:cNvPicPr>
          <p:nvPr/>
        </p:nvPicPr>
        <p:blipFill>
          <a:blip r:embed="rId3"/>
          <a:stretch>
            <a:fillRect/>
          </a:stretch>
        </p:blipFill>
        <p:spPr>
          <a:xfrm>
            <a:off x="2798901" y="82969"/>
            <a:ext cx="7524194" cy="4671510"/>
          </a:xfrm>
          <a:prstGeom prst="rect">
            <a:avLst/>
          </a:prstGeom>
        </p:spPr>
      </p:pic>
    </p:spTree>
    <p:extLst>
      <p:ext uri="{BB962C8B-B14F-4D97-AF65-F5344CB8AC3E}">
        <p14:creationId xmlns:p14="http://schemas.microsoft.com/office/powerpoint/2010/main" val="30027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a:lstStyle/>
          <a:p>
            <a:r>
              <a:rPr lang="en-US" dirty="0">
                <a:solidFill>
                  <a:srgbClr val="00B0F0"/>
                </a:solidFill>
              </a:rPr>
              <a:t>Joint Powers Agreements</a:t>
            </a:r>
          </a:p>
        </p:txBody>
      </p:sp>
      <p:sp>
        <p:nvSpPr>
          <p:cNvPr id="5" name="Slide Number Placeholder 4">
            <a:extLst>
              <a:ext uri="{FF2B5EF4-FFF2-40B4-BE49-F238E27FC236}">
                <a16:creationId xmlns:a16="http://schemas.microsoft.com/office/drawing/2014/main" id="{46B20231-9711-4B47-A80C-85346582D3DF}"/>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14</a:t>
            </a:fld>
            <a:endParaRPr lang="en-US" dirty="0"/>
          </a:p>
        </p:txBody>
      </p:sp>
      <p:pic>
        <p:nvPicPr>
          <p:cNvPr id="4" name="Picture 3">
            <a:extLst>
              <a:ext uri="{FF2B5EF4-FFF2-40B4-BE49-F238E27FC236}">
                <a16:creationId xmlns:a16="http://schemas.microsoft.com/office/drawing/2014/main" id="{86F7C927-ABDA-2AAB-572C-D0DC26C501FA}"/>
              </a:ext>
            </a:extLst>
          </p:cNvPr>
          <p:cNvPicPr>
            <a:picLocks noChangeAspect="1"/>
          </p:cNvPicPr>
          <p:nvPr/>
        </p:nvPicPr>
        <p:blipFill>
          <a:blip r:embed="rId3"/>
          <a:stretch>
            <a:fillRect/>
          </a:stretch>
        </p:blipFill>
        <p:spPr>
          <a:xfrm>
            <a:off x="2689398" y="0"/>
            <a:ext cx="7686100" cy="4728411"/>
          </a:xfrm>
          <a:prstGeom prst="rect">
            <a:avLst/>
          </a:prstGeom>
        </p:spPr>
      </p:pic>
    </p:spTree>
    <p:extLst>
      <p:ext uri="{BB962C8B-B14F-4D97-AF65-F5344CB8AC3E}">
        <p14:creationId xmlns:p14="http://schemas.microsoft.com/office/powerpoint/2010/main" val="273162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E2F2-3EF8-0629-2CD4-F19FEFD386D8}"/>
              </a:ext>
            </a:extLst>
          </p:cNvPr>
          <p:cNvSpPr>
            <a:spLocks noGrp="1"/>
          </p:cNvSpPr>
          <p:nvPr>
            <p:ph type="title"/>
          </p:nvPr>
        </p:nvSpPr>
        <p:spPr>
          <a:xfrm>
            <a:off x="704051" y="91440"/>
            <a:ext cx="6623040" cy="791861"/>
          </a:xfrm>
        </p:spPr>
        <p:txBody>
          <a:bodyPr anchor="ctr">
            <a:normAutofit/>
          </a:bodyPr>
          <a:lstStyle/>
          <a:p>
            <a:pPr>
              <a:lnSpc>
                <a:spcPct val="140000"/>
              </a:lnSpc>
            </a:pPr>
            <a:r>
              <a:rPr lang="en-US" sz="2800" dirty="0"/>
              <a:t>Tool Chest Impact</a:t>
            </a:r>
          </a:p>
        </p:txBody>
      </p:sp>
      <p:graphicFrame>
        <p:nvGraphicFramePr>
          <p:cNvPr id="8" name="Content Placeholder 7">
            <a:extLst>
              <a:ext uri="{FF2B5EF4-FFF2-40B4-BE49-F238E27FC236}">
                <a16:creationId xmlns:a16="http://schemas.microsoft.com/office/drawing/2014/main" id="{F066D4E7-2AB3-B8B1-953A-EC90822F4214}"/>
              </a:ext>
            </a:extLst>
          </p:cNvPr>
          <p:cNvGraphicFramePr>
            <a:graphicFrameLocks noGrp="1"/>
          </p:cNvGraphicFramePr>
          <p:nvPr>
            <p:ph idx="1"/>
            <p:extLst>
              <p:ext uri="{D42A27DB-BD31-4B8C-83A1-F6EECF244321}">
                <p14:modId xmlns:p14="http://schemas.microsoft.com/office/powerpoint/2010/main" val="376597398"/>
              </p:ext>
            </p:extLst>
          </p:nvPr>
        </p:nvGraphicFramePr>
        <p:xfrm>
          <a:off x="704051" y="1353787"/>
          <a:ext cx="6801153" cy="45363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Hammer and nail">
            <a:extLst>
              <a:ext uri="{FF2B5EF4-FFF2-40B4-BE49-F238E27FC236}">
                <a16:creationId xmlns:a16="http://schemas.microsoft.com/office/drawing/2014/main" id="{49D40D51-14E6-41F1-69ED-E3E04FE34192}"/>
              </a:ext>
            </a:extLst>
          </p:cNvPr>
          <p:cNvPicPr>
            <a:picLocks noChangeAspect="1"/>
          </p:cNvPicPr>
          <p:nvPr/>
        </p:nvPicPr>
        <p:blipFill rotWithShape="1">
          <a:blip r:embed="rId4"/>
          <a:srcRect r="47031" b="-2"/>
          <a:stretch/>
        </p:blipFill>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a:noFill/>
        </p:spPr>
      </p:pic>
      <p:sp>
        <p:nvSpPr>
          <p:cNvPr id="18" name="Slide Number Placeholder 7">
            <a:extLst>
              <a:ext uri="{FF2B5EF4-FFF2-40B4-BE49-F238E27FC236}">
                <a16:creationId xmlns:a16="http://schemas.microsoft.com/office/drawing/2014/main" id="{6DEB3429-BB7F-BA4A-3469-A585FC8D1588}"/>
              </a:ext>
            </a:extLst>
          </p:cNvPr>
          <p:cNvSpPr>
            <a:spLocks noGrp="1"/>
          </p:cNvSpPr>
          <p:nvPr>
            <p:ph type="sldNum" sz="quarter" idx="12"/>
          </p:nvPr>
        </p:nvSpPr>
        <p:spPr>
          <a:xfrm>
            <a:off x="10569202" y="6309360"/>
            <a:ext cx="979879" cy="457200"/>
          </a:xfrm>
        </p:spPr>
        <p:txBody>
          <a:bodyPr anchor="b">
            <a:normAutofit/>
          </a:bodyPr>
          <a:lstStyle/>
          <a:p>
            <a:pPr>
              <a:spcAft>
                <a:spcPts val="600"/>
              </a:spcAft>
            </a:pPr>
            <a:fld id="{FAEF9944-A4F6-4C59-AEBD-678D6480B8EA}" type="slidenum">
              <a:rPr lang="en-US" smtClean="0"/>
              <a:pPr>
                <a:spcAft>
                  <a:spcPts val="600"/>
                </a:spcAft>
              </a:pPr>
              <a:t>15</a:t>
            </a:fld>
            <a:endParaRPr lang="en-US"/>
          </a:p>
        </p:txBody>
      </p:sp>
    </p:spTree>
    <p:extLst>
      <p:ext uri="{BB962C8B-B14F-4D97-AF65-F5344CB8AC3E}">
        <p14:creationId xmlns:p14="http://schemas.microsoft.com/office/powerpoint/2010/main" val="122144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Presentation Title</a:t>
            </a:r>
          </a:p>
        </p:txBody>
      </p:sp>
      <p:sp>
        <p:nvSpPr>
          <p:cNvPr id="35" name="Slide Number Placeholder 34">
            <a:extLst>
              <a:ext uri="{FF2B5EF4-FFF2-40B4-BE49-F238E27FC236}">
                <a16:creationId xmlns:a16="http://schemas.microsoft.com/office/drawing/2014/main" id="{6F05ADB0-C4C0-4EB9-ACD6-D5D69C07C06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16</a:t>
            </a:fld>
            <a:endParaRPr lang="en-US" dirty="0"/>
          </a:p>
        </p:txBody>
      </p:sp>
      <p:pic>
        <p:nvPicPr>
          <p:cNvPr id="6" name="Picture 5" descr="A close up of a logo&#10;&#10;Description automatically generated">
            <a:extLst>
              <a:ext uri="{FF2B5EF4-FFF2-40B4-BE49-F238E27FC236}">
                <a16:creationId xmlns:a16="http://schemas.microsoft.com/office/drawing/2014/main" id="{75620102-5320-DA44-9284-24AB60071D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7892" y="4415590"/>
            <a:ext cx="3431814" cy="1155282"/>
          </a:xfrm>
          <a:prstGeom prst="rect">
            <a:avLst/>
          </a:prstGeom>
        </p:spPr>
      </p:pic>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475399"/>
            <a:ext cx="6623040" cy="791861"/>
          </a:xfrm>
        </p:spPr>
        <p:txBody>
          <a:bodyPr>
            <a:normAutofit fontScale="90000"/>
          </a:bodyPr>
          <a:lstStyle/>
          <a:p>
            <a:r>
              <a:rPr lang="en-US" dirty="0"/>
              <a:t>Topics</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idx="1"/>
          </p:nvPr>
        </p:nvSpPr>
        <p:spPr>
          <a:xfrm>
            <a:off x="787179" y="2502047"/>
            <a:ext cx="6901000" cy="3030599"/>
          </a:xfrm>
        </p:spPr>
        <p:txBody>
          <a:bodyPr>
            <a:normAutofit fontScale="92500" lnSpcReduction="10000"/>
          </a:bodyPr>
          <a:lstStyle/>
          <a:p>
            <a:r>
              <a:rPr lang="en-US" sz="3200" dirty="0"/>
              <a:t>History – The Why</a:t>
            </a:r>
          </a:p>
          <a:p>
            <a:r>
              <a:rPr lang="en-US" sz="3200" dirty="0"/>
              <a:t>Options – The What</a:t>
            </a:r>
          </a:p>
          <a:p>
            <a:r>
              <a:rPr lang="en-US" sz="3200" dirty="0"/>
              <a:t>Process – The How </a:t>
            </a:r>
          </a:p>
          <a:p>
            <a:r>
              <a:rPr lang="en-US" sz="3200" dirty="0"/>
              <a:t>Results – The Who</a:t>
            </a:r>
          </a:p>
        </p:txBody>
      </p:sp>
      <p:pic>
        <p:nvPicPr>
          <p:cNvPr id="29" name="Picture Placeholder 28" descr="Dashboard Digital Finance">
            <a:extLst>
              <a:ext uri="{FF2B5EF4-FFF2-40B4-BE49-F238E27FC236}">
                <a16:creationId xmlns:a16="http://schemas.microsoft.com/office/drawing/2014/main" id="{5924239E-C490-438F-B9C9-111D931D08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8194348" y="1085431"/>
            <a:ext cx="3997652" cy="5037857"/>
          </a:xfrm>
        </p:spPr>
      </p:pic>
      <p:sp>
        <p:nvSpPr>
          <p:cNvPr id="23" name="Footer Placeholder 22">
            <a:extLst>
              <a:ext uri="{FF2B5EF4-FFF2-40B4-BE49-F238E27FC236}">
                <a16:creationId xmlns:a16="http://schemas.microsoft.com/office/drawing/2014/main" id="{C50BB1C4-223C-42B9-AF6A-F40E305B1A0E}"/>
              </a:ext>
            </a:extLst>
          </p:cNvPr>
          <p:cNvSpPr>
            <a:spLocks noGrp="1"/>
          </p:cNvSpPr>
          <p:nvPr>
            <p:ph type="ftr" sz="quarter" idx="11"/>
          </p:nvPr>
        </p:nvSpPr>
        <p:spPr>
          <a:xfrm>
            <a:off x="787178" y="6309360"/>
            <a:ext cx="6623040" cy="457200"/>
          </a:xfrm>
        </p:spPr>
        <p:txBody>
          <a:bodyPr/>
          <a:lstStyle/>
          <a:p>
            <a:r>
              <a:rPr lang="en-US" dirty="0"/>
              <a:t>Presentation Title</a:t>
            </a:r>
          </a:p>
        </p:txBody>
      </p:sp>
      <p:sp>
        <p:nvSpPr>
          <p:cNvPr id="24" name="Slide Number Placeholder 23">
            <a:extLst>
              <a:ext uri="{FF2B5EF4-FFF2-40B4-BE49-F238E27FC236}">
                <a16:creationId xmlns:a16="http://schemas.microsoft.com/office/drawing/2014/main" id="{29B547D4-09F9-49AB-B5C7-2EDDB233C78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a:t>
            </a:fld>
            <a:endParaRPr lang="en-US" dirty="0"/>
          </a:p>
        </p:txBody>
      </p:sp>
    </p:spTree>
    <p:extLst>
      <p:ext uri="{BB962C8B-B14F-4D97-AF65-F5344CB8AC3E}">
        <p14:creationId xmlns:p14="http://schemas.microsoft.com/office/powerpoint/2010/main" val="331829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B7E63-0AD5-451A-9802-48AB1D44E6A8}"/>
              </a:ext>
            </a:extLst>
          </p:cNvPr>
          <p:cNvSpPr>
            <a:spLocks noGrp="1"/>
          </p:cNvSpPr>
          <p:nvPr>
            <p:ph type="title"/>
          </p:nvPr>
        </p:nvSpPr>
        <p:spPr>
          <a:xfrm>
            <a:off x="5205918" y="166621"/>
            <a:ext cx="6457717" cy="987050"/>
          </a:xfrm>
        </p:spPr>
        <p:txBody>
          <a:bodyPr/>
          <a:lstStyle/>
          <a:p>
            <a:r>
              <a:rPr lang="en-US" dirty="0"/>
              <a:t>Introduction</a:t>
            </a:r>
          </a:p>
        </p:txBody>
      </p:sp>
      <p:pic>
        <p:nvPicPr>
          <p:cNvPr id="16" name="Picture Placeholder 15" descr="Graph, tables and charts">
            <a:extLst>
              <a:ext uri="{FF2B5EF4-FFF2-40B4-BE49-F238E27FC236}">
                <a16:creationId xmlns:a16="http://schemas.microsoft.com/office/drawing/2014/main" id="{E1DA0A58-7C3B-4F53-80D8-6355E31465F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3461004"/>
            <a:ext cx="4613547" cy="3396996"/>
          </a:xfrm>
        </p:spPr>
      </p:pic>
      <p:pic>
        <p:nvPicPr>
          <p:cNvPr id="26" name="Picture Placeholder 25" descr="People around a desk working ">
            <a:extLst>
              <a:ext uri="{FF2B5EF4-FFF2-40B4-BE49-F238E27FC236}">
                <a16:creationId xmlns:a16="http://schemas.microsoft.com/office/drawing/2014/main" id="{FBFF4B36-5D7D-42A6-A89B-A0A83CB0C2F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0" y="0"/>
            <a:ext cx="4613548" cy="3396994"/>
          </a:xfrm>
        </p:spPr>
      </p:pic>
      <p:sp>
        <p:nvSpPr>
          <p:cNvPr id="9" name="Content Placeholder 8">
            <a:extLst>
              <a:ext uri="{FF2B5EF4-FFF2-40B4-BE49-F238E27FC236}">
                <a16:creationId xmlns:a16="http://schemas.microsoft.com/office/drawing/2014/main" id="{469D770A-D8B9-4D5E-BB61-CD763E29DC55}"/>
              </a:ext>
            </a:extLst>
          </p:cNvPr>
          <p:cNvSpPr>
            <a:spLocks noGrp="1"/>
          </p:cNvSpPr>
          <p:nvPr>
            <p:ph idx="1"/>
          </p:nvPr>
        </p:nvSpPr>
        <p:spPr>
          <a:xfrm>
            <a:off x="5205918" y="1335505"/>
            <a:ext cx="6457717" cy="4973855"/>
          </a:xfrm>
        </p:spPr>
        <p:txBody>
          <a:bodyPr>
            <a:normAutofit/>
          </a:bodyPr>
          <a:lstStyle/>
          <a:p>
            <a:r>
              <a:rPr lang="en-US" b="1" dirty="0"/>
              <a:t>Excerpt from NDCC section 1 of HB1347 (1993)</a:t>
            </a:r>
          </a:p>
          <a:p>
            <a:r>
              <a:rPr lang="en-US" dirty="0"/>
              <a:t>North Dakota communities face an uncertain future, within an environment of diverse economic, social, and demographic circumstances. Each community is subject to a unique interplay of these critical circumstances… </a:t>
            </a:r>
          </a:p>
          <a:p>
            <a:r>
              <a:rPr lang="en-US" dirty="0"/>
              <a:t>There is a common need for addressing the future of local governance by permitting and encouraging local citizens and leaders to initiate study, cooperation, and adaptation in local governance in recognition of the diverse circumstances and resources of North Dakota communities… </a:t>
            </a:r>
          </a:p>
        </p:txBody>
      </p:sp>
      <p:sp>
        <p:nvSpPr>
          <p:cNvPr id="22" name="Footer Placeholder 21">
            <a:extLst>
              <a:ext uri="{FF2B5EF4-FFF2-40B4-BE49-F238E27FC236}">
                <a16:creationId xmlns:a16="http://schemas.microsoft.com/office/drawing/2014/main" id="{A0C89215-7880-40F7-A389-2C9A09EE3692}"/>
              </a:ext>
            </a:extLst>
          </p:cNvPr>
          <p:cNvSpPr>
            <a:spLocks noGrp="1"/>
          </p:cNvSpPr>
          <p:nvPr>
            <p:ph type="ftr" sz="quarter" idx="11"/>
          </p:nvPr>
        </p:nvSpPr>
        <p:spPr>
          <a:xfrm>
            <a:off x="261906" y="6309360"/>
            <a:ext cx="4097030" cy="457200"/>
          </a:xfrm>
        </p:spPr>
        <p:txBody>
          <a:bodyPr/>
          <a:lstStyle/>
          <a:p>
            <a:r>
              <a:rPr lang="en-US" dirty="0"/>
              <a:t>Presentation Title</a:t>
            </a:r>
          </a:p>
        </p:txBody>
      </p:sp>
      <p:sp>
        <p:nvSpPr>
          <p:cNvPr id="23" name="Slide Number Placeholder 22">
            <a:extLst>
              <a:ext uri="{FF2B5EF4-FFF2-40B4-BE49-F238E27FC236}">
                <a16:creationId xmlns:a16="http://schemas.microsoft.com/office/drawing/2014/main" id="{1CFAACA4-65B8-42F6-BCD5-C3D1E8D95F2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3</a:t>
            </a:fld>
            <a:endParaRPr lang="en-US" dirty="0"/>
          </a:p>
        </p:txBody>
      </p:sp>
    </p:spTree>
    <p:extLst>
      <p:ext uri="{BB962C8B-B14F-4D97-AF65-F5344CB8AC3E}">
        <p14:creationId xmlns:p14="http://schemas.microsoft.com/office/powerpoint/2010/main" val="110933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973503" y="1709530"/>
            <a:ext cx="3754671" cy="781007"/>
          </a:xfrm>
        </p:spPr>
        <p:txBody>
          <a:bodyPr/>
          <a:lstStyle/>
          <a:p>
            <a:r>
              <a:rPr lang="en-US" dirty="0"/>
              <a:t>History</a:t>
            </a:r>
          </a:p>
        </p:txBody>
      </p:sp>
      <p:pic>
        <p:nvPicPr>
          <p:cNvPr id="5" name="Picture Placeholder 4" descr="People in the middle of a circular room ">
            <a:extLst>
              <a:ext uri="{FF2B5EF4-FFF2-40B4-BE49-F238E27FC236}">
                <a16:creationId xmlns:a16="http://schemas.microsoft.com/office/drawing/2014/main" id="{0CEB905B-7FDD-4B1A-96BF-B5A081A25FC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1095509"/>
            <a:ext cx="7519932" cy="5016892"/>
          </a:xfrm>
        </p:spPr>
      </p:pic>
      <p:sp>
        <p:nvSpPr>
          <p:cNvPr id="4" name="Content Placeholder 4">
            <a:extLst>
              <a:ext uri="{FF2B5EF4-FFF2-40B4-BE49-F238E27FC236}">
                <a16:creationId xmlns:a16="http://schemas.microsoft.com/office/drawing/2014/main" id="{3A1FC7AF-2954-E613-7216-D5AE4868883E}"/>
              </a:ext>
            </a:extLst>
          </p:cNvPr>
          <p:cNvSpPr txBox="1">
            <a:spLocks/>
          </p:cNvSpPr>
          <p:nvPr/>
        </p:nvSpPr>
        <p:spPr>
          <a:xfrm>
            <a:off x="7973503" y="2682520"/>
            <a:ext cx="3938411" cy="3030599"/>
          </a:xfrm>
          <a:prstGeom prst="rect">
            <a:avLst/>
          </a:prstGeom>
        </p:spPr>
        <p:txBody>
          <a:bodyPr vert="horz" lIns="109728" tIns="109728" rIns="109728" bIns="91440" rtlCol="0" anchor="t">
            <a:normAutofit/>
          </a:bodyPr>
          <a:lstStyle>
            <a:lvl1pPr marL="0" indent="0" algn="l" defTabSz="914400" rtl="0" eaLnBrk="1" latinLnBrk="0" hangingPunct="1">
              <a:lnSpc>
                <a:spcPct val="140000"/>
              </a:lnSpc>
              <a:spcBef>
                <a:spcPts val="930"/>
              </a:spcBef>
              <a:buFont typeface="Corbel" panose="020B0503020204020204" pitchFamily="34" charset="0"/>
              <a:buNone/>
              <a:defRPr sz="16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3200" dirty="0"/>
              <a:t>Dillon’s Rule</a:t>
            </a:r>
          </a:p>
          <a:p>
            <a:r>
              <a:rPr lang="en-US" sz="3200" dirty="0"/>
              <a:t>Joint Powers</a:t>
            </a:r>
          </a:p>
          <a:p>
            <a:r>
              <a:rPr lang="en-US" sz="3200" dirty="0"/>
              <a:t>Home Rule</a:t>
            </a:r>
          </a:p>
        </p:txBody>
      </p:sp>
    </p:spTree>
    <p:extLst>
      <p:ext uri="{BB962C8B-B14F-4D97-AF65-F5344CB8AC3E}">
        <p14:creationId xmlns:p14="http://schemas.microsoft.com/office/powerpoint/2010/main" val="277979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1535371" y="1044054"/>
            <a:ext cx="10013709" cy="1030360"/>
          </a:xfrm>
        </p:spPr>
        <p:txBody>
          <a:bodyPr/>
          <a:lstStyle/>
          <a:p>
            <a:r>
              <a:rPr lang="en-US" dirty="0"/>
              <a:t>Tool Chest Players</a:t>
            </a:r>
          </a:p>
        </p:txBody>
      </p:sp>
      <p:sp>
        <p:nvSpPr>
          <p:cNvPr id="5" name="Slide Number Placeholder 4">
            <a:extLst>
              <a:ext uri="{FF2B5EF4-FFF2-40B4-BE49-F238E27FC236}">
                <a16:creationId xmlns:a16="http://schemas.microsoft.com/office/drawing/2014/main" id="{EF3BF995-3A96-4426-B458-AE23D8310B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5</a:t>
            </a:fld>
            <a:endParaRPr lang="en-US" dirty="0"/>
          </a:p>
        </p:txBody>
      </p:sp>
      <p:sp>
        <p:nvSpPr>
          <p:cNvPr id="2" name="TextBox 1">
            <a:extLst>
              <a:ext uri="{FF2B5EF4-FFF2-40B4-BE49-F238E27FC236}">
                <a16:creationId xmlns:a16="http://schemas.microsoft.com/office/drawing/2014/main" id="{CECDF5C1-EAB6-CEE3-132B-EF3E423686B7}"/>
              </a:ext>
            </a:extLst>
          </p:cNvPr>
          <p:cNvSpPr txBox="1"/>
          <p:nvPr/>
        </p:nvSpPr>
        <p:spPr>
          <a:xfrm>
            <a:off x="1852863" y="2911642"/>
            <a:ext cx="9192126" cy="3108543"/>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County Commissioners Association Resolution 1992 VI-1</a:t>
            </a:r>
          </a:p>
          <a:p>
            <a:endParaRPr lang="en-US" sz="2800" dirty="0"/>
          </a:p>
          <a:p>
            <a:pPr marL="285750" indent="-285750">
              <a:buFont typeface="Wingdings" panose="05000000000000000000" pitchFamily="2" charset="2"/>
              <a:buChar char="Ø"/>
            </a:pPr>
            <a:r>
              <a:rPr lang="en-US" sz="2800" dirty="0"/>
              <a:t>Advisory Commission on Intergovernmental Relations (ACIR)</a:t>
            </a:r>
          </a:p>
          <a:p>
            <a:endParaRPr lang="en-US" sz="2800" dirty="0"/>
          </a:p>
          <a:p>
            <a:pPr marL="285750" indent="-285750">
              <a:buFont typeface="Wingdings" panose="05000000000000000000" pitchFamily="2" charset="2"/>
              <a:buChar char="Ø"/>
            </a:pPr>
            <a:r>
              <a:rPr lang="en-US" sz="2800" dirty="0"/>
              <a:t>North Dakota Consensus Council</a:t>
            </a:r>
          </a:p>
        </p:txBody>
      </p:sp>
    </p:spTree>
    <p:extLst>
      <p:ext uri="{BB962C8B-B14F-4D97-AF65-F5344CB8AC3E}">
        <p14:creationId xmlns:p14="http://schemas.microsoft.com/office/powerpoint/2010/main" val="334502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Tool Chest Contents</a:t>
            </a:r>
          </a:p>
        </p:txBody>
      </p:sp>
      <p:sp>
        <p:nvSpPr>
          <p:cNvPr id="5" name="Content Placeholder 4">
            <a:extLst>
              <a:ext uri="{FF2B5EF4-FFF2-40B4-BE49-F238E27FC236}">
                <a16:creationId xmlns:a16="http://schemas.microsoft.com/office/drawing/2014/main" id="{8D8FE1B0-9E5F-4C60-B1BF-E3D551EDCF6C}"/>
              </a:ext>
            </a:extLst>
          </p:cNvPr>
          <p:cNvSpPr>
            <a:spLocks noGrp="1"/>
          </p:cNvSpPr>
          <p:nvPr>
            <p:ph idx="1"/>
          </p:nvPr>
        </p:nvSpPr>
        <p:spPr>
          <a:xfrm>
            <a:off x="517358" y="1479884"/>
            <a:ext cx="4969041" cy="4439653"/>
          </a:xfrm>
        </p:spPr>
        <p:txBody>
          <a:bodyPr>
            <a:noAutofit/>
          </a:bodyPr>
          <a:lstStyle/>
          <a:p>
            <a:r>
              <a:rPr lang="en-US" sz="2000" dirty="0"/>
              <a:t>Joint Powers Authority broadened – anything one can do, all can do </a:t>
            </a:r>
          </a:p>
          <a:p>
            <a:r>
              <a:rPr lang="en-US" sz="2000" dirty="0"/>
              <a:t>County-city home rule allowed </a:t>
            </a:r>
          </a:p>
          <a:p>
            <a:r>
              <a:rPr lang="en-US" sz="2000" dirty="0"/>
              <a:t>Multi-county home rule </a:t>
            </a:r>
          </a:p>
          <a:p>
            <a:r>
              <a:rPr lang="en-US" sz="2000" dirty="0"/>
              <a:t>Co. manager governance - lower vote requirement </a:t>
            </a:r>
          </a:p>
          <a:p>
            <a:r>
              <a:rPr lang="en-US" sz="2000" dirty="0"/>
              <a:t>Other political subs transfer responsibilities to county</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6</a:t>
            </a:fld>
            <a:endParaRPr lang="en-US" dirty="0"/>
          </a:p>
        </p:txBody>
      </p:sp>
      <p:sp>
        <p:nvSpPr>
          <p:cNvPr id="11" name="Content Placeholder 4">
            <a:extLst>
              <a:ext uri="{FF2B5EF4-FFF2-40B4-BE49-F238E27FC236}">
                <a16:creationId xmlns:a16="http://schemas.microsoft.com/office/drawing/2014/main" id="{FDED7DA3-B0A3-E48F-8357-759131190982}"/>
              </a:ext>
            </a:extLst>
          </p:cNvPr>
          <p:cNvSpPr txBox="1">
            <a:spLocks/>
          </p:cNvSpPr>
          <p:nvPr/>
        </p:nvSpPr>
        <p:spPr>
          <a:xfrm>
            <a:off x="5735052" y="1479884"/>
            <a:ext cx="4969041" cy="4352280"/>
          </a:xfrm>
          <a:prstGeom prst="rect">
            <a:avLst/>
          </a:prstGeom>
        </p:spPr>
        <p:txBody>
          <a:bodyPr vert="horz" lIns="109728" tIns="109728" rIns="109728" bIns="91440" rtlCol="0" anchor="t">
            <a:noAutofit/>
          </a:bodyPr>
          <a:lstStyle>
            <a:lvl1pPr marL="283464" indent="-283464" algn="l" defTabSz="914400" rtl="0" eaLnBrk="1" latinLnBrk="0" hangingPunct="1">
              <a:lnSpc>
                <a:spcPct val="140000"/>
              </a:lnSpc>
              <a:spcBef>
                <a:spcPts val="930"/>
              </a:spcBef>
              <a:buFont typeface="Arial" panose="020B0604020202020204" pitchFamily="34" charset="0"/>
              <a:buChar char="•"/>
              <a:defRPr sz="16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000" dirty="0"/>
              <a:t>Multi-county elective office</a:t>
            </a:r>
          </a:p>
          <a:p>
            <a:r>
              <a:rPr lang="en-US" sz="2000" dirty="0">
                <a:highlight>
                  <a:srgbClr val="FFFF00"/>
                </a:highlight>
              </a:rPr>
              <a:t>Consolidation, separation,&amp; redesignation of statutory county offices (11-10.2)</a:t>
            </a:r>
          </a:p>
          <a:p>
            <a:r>
              <a:rPr lang="en-US" sz="2000" dirty="0"/>
              <a:t>Advisory study process for counties and cities</a:t>
            </a:r>
          </a:p>
          <a:p>
            <a:r>
              <a:rPr lang="en-US" sz="2000" dirty="0"/>
              <a:t>Plus, many changes for city, township &amp; park districts</a:t>
            </a:r>
          </a:p>
        </p:txBody>
      </p:sp>
    </p:spTree>
    <p:extLst>
      <p:ext uri="{BB962C8B-B14F-4D97-AF65-F5344CB8AC3E}">
        <p14:creationId xmlns:p14="http://schemas.microsoft.com/office/powerpoint/2010/main" val="296097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F75F49-C034-480C-BF42-A457B92F91A0}"/>
              </a:ext>
            </a:extLst>
          </p:cNvPr>
          <p:cNvSpPr>
            <a:spLocks noGrp="1"/>
          </p:cNvSpPr>
          <p:nvPr>
            <p:ph type="title"/>
          </p:nvPr>
        </p:nvSpPr>
        <p:spPr>
          <a:xfrm>
            <a:off x="1535372" y="4872251"/>
            <a:ext cx="10013709" cy="1030360"/>
          </a:xfrm>
        </p:spPr>
        <p:txBody>
          <a:bodyPr>
            <a:normAutofit/>
          </a:bodyPr>
          <a:lstStyle/>
          <a:p>
            <a:r>
              <a:rPr lang="en-US" dirty="0"/>
              <a:t>Home Rule - Powers</a:t>
            </a:r>
          </a:p>
        </p:txBody>
      </p:sp>
      <p:sp>
        <p:nvSpPr>
          <p:cNvPr id="5" name="Slide Number Placeholder 4">
            <a:extLst>
              <a:ext uri="{FF2B5EF4-FFF2-40B4-BE49-F238E27FC236}">
                <a16:creationId xmlns:a16="http://schemas.microsoft.com/office/drawing/2014/main" id="{83284A8D-A9ED-4EB8-B282-A34AB39E8F3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7</a:t>
            </a:fld>
            <a:endParaRPr lang="en-US" dirty="0"/>
          </a:p>
        </p:txBody>
      </p:sp>
      <p:sp>
        <p:nvSpPr>
          <p:cNvPr id="2" name="Content Placeholder 4">
            <a:extLst>
              <a:ext uri="{FF2B5EF4-FFF2-40B4-BE49-F238E27FC236}">
                <a16:creationId xmlns:a16="http://schemas.microsoft.com/office/drawing/2014/main" id="{9D37F17E-AB2D-9CF2-FAB0-96111E16F489}"/>
              </a:ext>
            </a:extLst>
          </p:cNvPr>
          <p:cNvSpPr txBox="1">
            <a:spLocks/>
          </p:cNvSpPr>
          <p:nvPr/>
        </p:nvSpPr>
        <p:spPr>
          <a:xfrm>
            <a:off x="1287379" y="281665"/>
            <a:ext cx="5113421" cy="4138863"/>
          </a:xfrm>
          <a:prstGeom prst="rect">
            <a:avLst/>
          </a:prstGeom>
        </p:spPr>
        <p:txBody>
          <a:bodyPr>
            <a:no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ctr"/>
            <a:r>
              <a:rPr lang="en-US" sz="2000" dirty="0"/>
              <a:t>YES</a:t>
            </a:r>
          </a:p>
          <a:p>
            <a:pPr marL="342900" indent="-342900">
              <a:buFont typeface="Wingdings" panose="05000000000000000000" pitchFamily="2" charset="2"/>
              <a:buChar char="§"/>
            </a:pPr>
            <a:r>
              <a:rPr lang="en-US" sz="2000" dirty="0"/>
              <a:t>Sales Tax</a:t>
            </a:r>
          </a:p>
          <a:p>
            <a:pPr marL="342900" indent="-342900">
              <a:buFont typeface="Wingdings" panose="05000000000000000000" pitchFamily="2" charset="2"/>
              <a:buChar char="§"/>
            </a:pPr>
            <a:r>
              <a:rPr lang="en-US" sz="2000" dirty="0"/>
              <a:t>Levy Consolidation/Limits</a:t>
            </a:r>
          </a:p>
          <a:p>
            <a:pPr marL="342900" indent="-342900">
              <a:buFont typeface="Wingdings" panose="05000000000000000000" pitchFamily="2" charset="2"/>
              <a:buChar char="§"/>
            </a:pPr>
            <a:r>
              <a:rPr lang="en-US" sz="2000" dirty="0"/>
              <a:t>Ordinance Authority</a:t>
            </a:r>
          </a:p>
          <a:p>
            <a:pPr marL="342900" indent="-342900">
              <a:buFont typeface="Wingdings" panose="05000000000000000000" pitchFamily="2" charset="2"/>
              <a:buChar char="§"/>
            </a:pPr>
            <a:r>
              <a:rPr lang="en-US" sz="2000" dirty="0"/>
              <a:t>Expenditure beyond state law</a:t>
            </a:r>
          </a:p>
          <a:p>
            <a:pPr marL="342900" indent="-342900">
              <a:buFont typeface="Wingdings" panose="05000000000000000000" pitchFamily="2" charset="2"/>
              <a:buChar char="§"/>
            </a:pPr>
            <a:r>
              <a:rPr lang="en-US" sz="2000" dirty="0"/>
              <a:t>County Structure (except commission &amp; sheriff)</a:t>
            </a:r>
          </a:p>
          <a:p>
            <a:endParaRPr lang="en-US" sz="2000" dirty="0"/>
          </a:p>
        </p:txBody>
      </p:sp>
      <p:sp>
        <p:nvSpPr>
          <p:cNvPr id="4" name="Content Placeholder 4">
            <a:extLst>
              <a:ext uri="{FF2B5EF4-FFF2-40B4-BE49-F238E27FC236}">
                <a16:creationId xmlns:a16="http://schemas.microsoft.com/office/drawing/2014/main" id="{A4F41FF8-4AB6-E120-2705-438EB7C1813D}"/>
              </a:ext>
            </a:extLst>
          </p:cNvPr>
          <p:cNvSpPr txBox="1">
            <a:spLocks/>
          </p:cNvSpPr>
          <p:nvPr/>
        </p:nvSpPr>
        <p:spPr>
          <a:xfrm>
            <a:off x="6256420" y="281664"/>
            <a:ext cx="4969041" cy="4138863"/>
          </a:xfrm>
          <a:prstGeom prst="rect">
            <a:avLst/>
          </a:prstGeom>
        </p:spPr>
        <p:txBody>
          <a:bodyPr>
            <a:no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ctr"/>
            <a:r>
              <a:rPr lang="en-US" sz="2000" dirty="0"/>
              <a:t>NO</a:t>
            </a:r>
          </a:p>
          <a:p>
            <a:pPr marL="342900" indent="-342900">
              <a:buFont typeface="Wingdings" panose="05000000000000000000" pitchFamily="2" charset="2"/>
              <a:buChar char="§"/>
            </a:pPr>
            <a:r>
              <a:rPr lang="en-US" sz="2000" dirty="0"/>
              <a:t>Income, gas, other taxes</a:t>
            </a:r>
          </a:p>
          <a:p>
            <a:pPr marL="342900" indent="-342900">
              <a:buFont typeface="Wingdings" panose="05000000000000000000" pitchFamily="2" charset="2"/>
              <a:buChar char="§"/>
            </a:pPr>
            <a:r>
              <a:rPr lang="en-US" sz="2000" dirty="0"/>
              <a:t>Property tax classification</a:t>
            </a:r>
          </a:p>
          <a:p>
            <a:pPr marL="342900" indent="-342900">
              <a:buFont typeface="Wingdings" panose="05000000000000000000" pitchFamily="2" charset="2"/>
              <a:buChar char="§"/>
            </a:pPr>
            <a:r>
              <a:rPr lang="en-US" sz="2000" dirty="0"/>
              <a:t>New crimes or penalties for state law violations</a:t>
            </a:r>
          </a:p>
          <a:p>
            <a:pPr marL="342900" indent="-342900">
              <a:buFont typeface="Wingdings" panose="05000000000000000000" pitchFamily="2" charset="2"/>
              <a:buChar char="§"/>
            </a:pPr>
            <a:r>
              <a:rPr lang="en-US" sz="2000" dirty="0"/>
              <a:t>Regulate business already regulated by the state</a:t>
            </a:r>
          </a:p>
          <a:p>
            <a:pPr marL="342900" indent="-342900">
              <a:buFont typeface="Wingdings" panose="05000000000000000000" pitchFamily="2" charset="2"/>
              <a:buChar char="§"/>
            </a:pPr>
            <a:r>
              <a:rPr lang="en-US" sz="2000" dirty="0"/>
              <a:t>Election administration</a:t>
            </a:r>
          </a:p>
          <a:p>
            <a:pPr marL="342900" indent="-342900">
              <a:buFont typeface="Wingdings" panose="05000000000000000000" pitchFamily="2" charset="2"/>
              <a:buChar char="§"/>
            </a:pPr>
            <a:endParaRPr lang="en-US" sz="2000" dirty="0"/>
          </a:p>
          <a:p>
            <a:endParaRPr lang="en-US" sz="2000" dirty="0"/>
          </a:p>
        </p:txBody>
      </p:sp>
    </p:spTree>
    <p:extLst>
      <p:ext uri="{BB962C8B-B14F-4D97-AF65-F5344CB8AC3E}">
        <p14:creationId xmlns:p14="http://schemas.microsoft.com/office/powerpoint/2010/main" val="131319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3284A8D-A9ED-4EB8-B282-A34AB39E8F3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8</a:t>
            </a:fld>
            <a:endParaRPr lang="en-US" dirty="0"/>
          </a:p>
        </p:txBody>
      </p:sp>
      <p:sp>
        <p:nvSpPr>
          <p:cNvPr id="2" name="Content Placeholder 4">
            <a:extLst>
              <a:ext uri="{FF2B5EF4-FFF2-40B4-BE49-F238E27FC236}">
                <a16:creationId xmlns:a16="http://schemas.microsoft.com/office/drawing/2014/main" id="{9D37F17E-AB2D-9CF2-FAB0-96111E16F489}"/>
              </a:ext>
            </a:extLst>
          </p:cNvPr>
          <p:cNvSpPr txBox="1">
            <a:spLocks/>
          </p:cNvSpPr>
          <p:nvPr/>
        </p:nvSpPr>
        <p:spPr>
          <a:xfrm>
            <a:off x="1287379" y="281665"/>
            <a:ext cx="5113421" cy="4138863"/>
          </a:xfrm>
          <a:prstGeom prst="rect">
            <a:avLst/>
          </a:prstGeom>
        </p:spPr>
        <p:txBody>
          <a:bodyPr>
            <a:no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ctr"/>
            <a:r>
              <a:rPr lang="en-US" sz="2000" dirty="0"/>
              <a:t>YES</a:t>
            </a:r>
          </a:p>
          <a:p>
            <a:pPr marL="342900" indent="-342900">
              <a:buFont typeface="Wingdings" panose="05000000000000000000" pitchFamily="2" charset="2"/>
              <a:buChar char="§"/>
            </a:pPr>
            <a:r>
              <a:rPr lang="en-US" sz="2000" dirty="0"/>
              <a:t>Combine statutory offices</a:t>
            </a:r>
          </a:p>
          <a:p>
            <a:pPr marL="342900" indent="-342900">
              <a:buFont typeface="Wingdings" panose="05000000000000000000" pitchFamily="2" charset="2"/>
              <a:buChar char="§"/>
            </a:pPr>
            <a:r>
              <a:rPr lang="en-US" sz="2000" dirty="0"/>
              <a:t>Separate offices statutorily combined (Clerk/Recorder)</a:t>
            </a:r>
          </a:p>
          <a:p>
            <a:pPr marL="342900" indent="-342900">
              <a:buFont typeface="Wingdings" panose="05000000000000000000" pitchFamily="2" charset="2"/>
              <a:buChar char="§"/>
            </a:pPr>
            <a:r>
              <a:rPr lang="en-US" sz="2000" dirty="0"/>
              <a:t>Redesignate elected offices as appointed</a:t>
            </a:r>
          </a:p>
          <a:p>
            <a:endParaRPr lang="en-US" sz="2000" dirty="0"/>
          </a:p>
        </p:txBody>
      </p:sp>
      <p:sp>
        <p:nvSpPr>
          <p:cNvPr id="4" name="Content Placeholder 4">
            <a:extLst>
              <a:ext uri="{FF2B5EF4-FFF2-40B4-BE49-F238E27FC236}">
                <a16:creationId xmlns:a16="http://schemas.microsoft.com/office/drawing/2014/main" id="{A4F41FF8-4AB6-E120-2705-438EB7C1813D}"/>
              </a:ext>
            </a:extLst>
          </p:cNvPr>
          <p:cNvSpPr txBox="1">
            <a:spLocks/>
          </p:cNvSpPr>
          <p:nvPr/>
        </p:nvSpPr>
        <p:spPr>
          <a:xfrm>
            <a:off x="6256420" y="281664"/>
            <a:ext cx="4969041" cy="4138863"/>
          </a:xfrm>
          <a:prstGeom prst="rect">
            <a:avLst/>
          </a:prstGeom>
        </p:spPr>
        <p:txBody>
          <a:bodyPr>
            <a:no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ctr"/>
            <a:r>
              <a:rPr lang="en-US" sz="2000" dirty="0"/>
              <a:t>BUT</a:t>
            </a:r>
          </a:p>
          <a:p>
            <a:pPr marL="342900" indent="-342900">
              <a:buFont typeface="Wingdings" panose="05000000000000000000" pitchFamily="2" charset="2"/>
              <a:buChar char="§"/>
            </a:pPr>
            <a:r>
              <a:rPr lang="en-US" sz="2000" dirty="0"/>
              <a:t>Commission and Sheriff are constitutionally created and cannot be changed</a:t>
            </a:r>
          </a:p>
          <a:p>
            <a:pPr marL="342900" indent="-342900">
              <a:buFont typeface="Wingdings" panose="05000000000000000000" pitchFamily="2" charset="2"/>
              <a:buChar char="§"/>
            </a:pPr>
            <a:r>
              <a:rPr lang="en-US" sz="2000" dirty="0"/>
              <a:t>State’s Attorney can be changed to appointed but this must be voted on first</a:t>
            </a:r>
          </a:p>
          <a:p>
            <a:endParaRPr lang="en-US" sz="2000" dirty="0"/>
          </a:p>
        </p:txBody>
      </p:sp>
      <p:sp>
        <p:nvSpPr>
          <p:cNvPr id="7" name="Title 7">
            <a:extLst>
              <a:ext uri="{FF2B5EF4-FFF2-40B4-BE49-F238E27FC236}">
                <a16:creationId xmlns:a16="http://schemas.microsoft.com/office/drawing/2014/main" id="{C66840C6-EF9B-6853-1E1B-159989F4F952}"/>
              </a:ext>
            </a:extLst>
          </p:cNvPr>
          <p:cNvSpPr>
            <a:spLocks noGrp="1"/>
          </p:cNvSpPr>
          <p:nvPr>
            <p:ph type="title"/>
          </p:nvPr>
        </p:nvSpPr>
        <p:spPr>
          <a:xfrm>
            <a:off x="1535372" y="4872251"/>
            <a:ext cx="10013709" cy="1030360"/>
          </a:xfrm>
        </p:spPr>
        <p:txBody>
          <a:bodyPr>
            <a:normAutofit fontScale="90000"/>
          </a:bodyPr>
          <a:lstStyle/>
          <a:p>
            <a:r>
              <a:rPr lang="en-US" dirty="0"/>
              <a:t>11-10.2 Consolidation, separation, redesignation</a:t>
            </a:r>
          </a:p>
        </p:txBody>
      </p:sp>
    </p:spTree>
    <p:extLst>
      <p:ext uri="{BB962C8B-B14F-4D97-AF65-F5344CB8AC3E}">
        <p14:creationId xmlns:p14="http://schemas.microsoft.com/office/powerpoint/2010/main" val="15784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1535371" y="1044054"/>
            <a:ext cx="10013709" cy="1030360"/>
          </a:xfrm>
        </p:spPr>
        <p:txBody>
          <a:bodyPr/>
          <a:lstStyle/>
          <a:p>
            <a:r>
              <a:rPr lang="en-US" dirty="0"/>
              <a:t>Home Rule Process</a:t>
            </a:r>
          </a:p>
        </p:txBody>
      </p:sp>
      <p:sp>
        <p:nvSpPr>
          <p:cNvPr id="5" name="Slide Number Placeholder 4">
            <a:extLst>
              <a:ext uri="{FF2B5EF4-FFF2-40B4-BE49-F238E27FC236}">
                <a16:creationId xmlns:a16="http://schemas.microsoft.com/office/drawing/2014/main" id="{EF3BF995-3A96-4426-B458-AE23D8310B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9</a:t>
            </a:fld>
            <a:endParaRPr lang="en-US" dirty="0"/>
          </a:p>
        </p:txBody>
      </p:sp>
      <p:sp>
        <p:nvSpPr>
          <p:cNvPr id="2" name="TextBox 1">
            <a:extLst>
              <a:ext uri="{FF2B5EF4-FFF2-40B4-BE49-F238E27FC236}">
                <a16:creationId xmlns:a16="http://schemas.microsoft.com/office/drawing/2014/main" id="{CECDF5C1-EAB6-CEE3-132B-EF3E423686B7}"/>
              </a:ext>
            </a:extLst>
          </p:cNvPr>
          <p:cNvSpPr txBox="1"/>
          <p:nvPr/>
        </p:nvSpPr>
        <p:spPr>
          <a:xfrm>
            <a:off x="1672389" y="2521429"/>
            <a:ext cx="10013708"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Commission by motion or citizens by petition cause a home rule charter to be drafted for voter consideration</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Commission appoints a charter commission of at least 5 members – no membership requirements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Commission meets in public, must hold at least 1 public hearing</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At least 60 days, but no more than 2 years later, the charter commission submits charter to county commission for placement on the ballot </a:t>
            </a:r>
          </a:p>
        </p:txBody>
      </p:sp>
    </p:spTree>
    <p:extLst>
      <p:ext uri="{BB962C8B-B14F-4D97-AF65-F5344CB8AC3E}">
        <p14:creationId xmlns:p14="http://schemas.microsoft.com/office/powerpoint/2010/main" val="839622679"/>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B374A7-2E79-4FEF-822D-2492B9AD907B}">
  <ds:schemaRefs>
    <ds:schemaRef ds:uri="http://schemas.microsoft.com/sharepoint/v3"/>
    <ds:schemaRef ds:uri="http://purl.org/dc/elements/1.1/"/>
    <ds:schemaRef ds:uri="http://purl.org/dc/terms/"/>
    <ds:schemaRef ds:uri="http://schemas.microsoft.com/office/2006/documentManagement/types"/>
    <ds:schemaRef ds:uri="http://purl.org/dc/dcmitype/"/>
    <ds:schemaRef ds:uri="71af3243-3dd4-4a8d-8c0d-dd76da1f02a5"/>
    <ds:schemaRef ds:uri="http://schemas.microsoft.com/office/infopath/2007/PartnerControls"/>
    <ds:schemaRef ds:uri="http://schemas.openxmlformats.org/package/2006/metadata/core-properties"/>
    <ds:schemaRef ds:uri="http://www.w3.org/XML/1998/namespace"/>
    <ds:schemaRef ds:uri="230e9df3-be65-4c73-a93b-d1236ebd677e"/>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C093A0A0-A69C-47FE-9FE5-21F06181BF4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{902176AA-D9F0-4DBB-BC0F-AB75FF1B2492}tf56000440_win32</Template>
  <TotalTime>647</TotalTime>
  <Words>2391</Words>
  <Application>Microsoft Office PowerPoint</Application>
  <PresentationFormat>Widescreen</PresentationFormat>
  <Paragraphs>178</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Meiryo</vt:lpstr>
      <vt:lpstr>Arial</vt:lpstr>
      <vt:lpstr>Calibri</vt:lpstr>
      <vt:lpstr>Corbel</vt:lpstr>
      <vt:lpstr>Wingdings</vt:lpstr>
      <vt:lpstr>ShojiVTI</vt:lpstr>
      <vt:lpstr>Tool Chest for Local Government</vt:lpstr>
      <vt:lpstr>Topics</vt:lpstr>
      <vt:lpstr>Introduction</vt:lpstr>
      <vt:lpstr>History</vt:lpstr>
      <vt:lpstr>Tool Chest Players</vt:lpstr>
      <vt:lpstr>Tool Chest Contents</vt:lpstr>
      <vt:lpstr>Home Rule - Powers</vt:lpstr>
      <vt:lpstr>11-10.2 Consolidation, separation, redesignation</vt:lpstr>
      <vt:lpstr>Home Rule Process</vt:lpstr>
      <vt:lpstr>11-10.2 Consolidation, separation, redesignation</vt:lpstr>
      <vt:lpstr>Things do not happen. Things are made to happen.</vt:lpstr>
      <vt:lpstr>Home Rule Charters</vt:lpstr>
      <vt:lpstr>Home Rule Charters/11-10.2</vt:lpstr>
      <vt:lpstr>Joint Powers Agreements</vt:lpstr>
      <vt:lpstr>Tool Chest Impact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 Chest for Local Government</dc:title>
  <dc:creator>Terry O. Traynor</dc:creator>
  <cp:lastModifiedBy>Terry Traynor</cp:lastModifiedBy>
  <cp:revision>8</cp:revision>
  <cp:lastPrinted>2024-03-08T15:36:22Z</cp:lastPrinted>
  <dcterms:created xsi:type="dcterms:W3CDTF">2024-01-24T19:45:03Z</dcterms:created>
  <dcterms:modified xsi:type="dcterms:W3CDTF">2024-03-08T15:37:06Z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